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5" r:id="rId1"/>
  </p:sldMasterIdLst>
  <p:notesMasterIdLst>
    <p:notesMasterId r:id="rId64"/>
  </p:notesMasterIdLst>
  <p:sldIdLst>
    <p:sldId id="256" r:id="rId2"/>
    <p:sldId id="257" r:id="rId3"/>
    <p:sldId id="258" r:id="rId4"/>
    <p:sldId id="259" r:id="rId5"/>
    <p:sldId id="260" r:id="rId6"/>
    <p:sldId id="261" r:id="rId7"/>
    <p:sldId id="296" r:id="rId8"/>
    <p:sldId id="297" r:id="rId9"/>
    <p:sldId id="298" r:id="rId10"/>
    <p:sldId id="300" r:id="rId11"/>
    <p:sldId id="262" r:id="rId12"/>
    <p:sldId id="263" r:id="rId13"/>
    <p:sldId id="264" r:id="rId14"/>
    <p:sldId id="299"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302" r:id="rId47"/>
    <p:sldId id="301" r:id="rId48"/>
    <p:sldId id="303" r:id="rId49"/>
    <p:sldId id="313" r:id="rId50"/>
    <p:sldId id="304" r:id="rId51"/>
    <p:sldId id="305" r:id="rId52"/>
    <p:sldId id="315" r:id="rId53"/>
    <p:sldId id="314" r:id="rId54"/>
    <p:sldId id="306" r:id="rId55"/>
    <p:sldId id="307" r:id="rId56"/>
    <p:sldId id="308" r:id="rId57"/>
    <p:sldId id="310" r:id="rId58"/>
    <p:sldId id="311" r:id="rId59"/>
    <p:sldId id="309" r:id="rId60"/>
    <p:sldId id="316" r:id="rId61"/>
    <p:sldId id="318" r:id="rId62"/>
    <p:sldId id="317" r:id="rId63"/>
  </p:sldIdLst>
  <p:sldSz cx="17340263"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600" b="0" i="1" u="none" strike="noStrike" cap="none" spc="0" normalizeH="0" baseline="0">
        <a:ln>
          <a:noFill/>
        </a:ln>
        <a:solidFill>
          <a:srgbClr val="414141"/>
        </a:solidFill>
        <a:effectLst/>
        <a:uFillTx/>
        <a:latin typeface="Helvetica"/>
        <a:ea typeface="Helvetica"/>
        <a:cs typeface="Helvetica"/>
        <a:sym typeface="Helvetica"/>
      </a:defRPr>
    </a:lvl1pPr>
    <a:lvl2pPr marL="0" marR="0" indent="342900" algn="ctr" defTabSz="584200" rtl="0" fontAlgn="auto" latinLnBrk="0" hangingPunct="0">
      <a:lnSpc>
        <a:spcPct val="100000"/>
      </a:lnSpc>
      <a:spcBef>
        <a:spcPts val="0"/>
      </a:spcBef>
      <a:spcAft>
        <a:spcPts val="0"/>
      </a:spcAft>
      <a:buClrTx/>
      <a:buSzTx/>
      <a:buFontTx/>
      <a:buNone/>
      <a:tabLst/>
      <a:defRPr kumimoji="0" sz="2600" b="0" i="1" u="none" strike="noStrike" cap="none" spc="0" normalizeH="0" baseline="0">
        <a:ln>
          <a:noFill/>
        </a:ln>
        <a:solidFill>
          <a:srgbClr val="414141"/>
        </a:solidFill>
        <a:effectLst/>
        <a:uFillTx/>
        <a:latin typeface="Helvetica"/>
        <a:ea typeface="Helvetica"/>
        <a:cs typeface="Helvetica"/>
        <a:sym typeface="Helvetica"/>
      </a:defRPr>
    </a:lvl2pPr>
    <a:lvl3pPr marL="0" marR="0" indent="685800" algn="ctr" defTabSz="584200" rtl="0" fontAlgn="auto" latinLnBrk="0" hangingPunct="0">
      <a:lnSpc>
        <a:spcPct val="100000"/>
      </a:lnSpc>
      <a:spcBef>
        <a:spcPts val="0"/>
      </a:spcBef>
      <a:spcAft>
        <a:spcPts val="0"/>
      </a:spcAft>
      <a:buClrTx/>
      <a:buSzTx/>
      <a:buFontTx/>
      <a:buNone/>
      <a:tabLst/>
      <a:defRPr kumimoji="0" sz="2600" b="0" i="1" u="none" strike="noStrike" cap="none" spc="0" normalizeH="0" baseline="0">
        <a:ln>
          <a:noFill/>
        </a:ln>
        <a:solidFill>
          <a:srgbClr val="414141"/>
        </a:solidFill>
        <a:effectLst/>
        <a:uFillTx/>
        <a:latin typeface="Helvetica"/>
        <a:ea typeface="Helvetica"/>
        <a:cs typeface="Helvetica"/>
        <a:sym typeface="Helvetica"/>
      </a:defRPr>
    </a:lvl3pPr>
    <a:lvl4pPr marL="0" marR="0" indent="1028700" algn="ctr" defTabSz="584200" rtl="0" fontAlgn="auto" latinLnBrk="0" hangingPunct="0">
      <a:lnSpc>
        <a:spcPct val="100000"/>
      </a:lnSpc>
      <a:spcBef>
        <a:spcPts val="0"/>
      </a:spcBef>
      <a:spcAft>
        <a:spcPts val="0"/>
      </a:spcAft>
      <a:buClrTx/>
      <a:buSzTx/>
      <a:buFontTx/>
      <a:buNone/>
      <a:tabLst/>
      <a:defRPr kumimoji="0" sz="2600" b="0" i="1" u="none" strike="noStrike" cap="none" spc="0" normalizeH="0" baseline="0">
        <a:ln>
          <a:noFill/>
        </a:ln>
        <a:solidFill>
          <a:srgbClr val="414141"/>
        </a:solidFill>
        <a:effectLst/>
        <a:uFillTx/>
        <a:latin typeface="Helvetica"/>
        <a:ea typeface="Helvetica"/>
        <a:cs typeface="Helvetica"/>
        <a:sym typeface="Helvetica"/>
      </a:defRPr>
    </a:lvl4pPr>
    <a:lvl5pPr marL="0" marR="0" indent="1371600" algn="ctr" defTabSz="584200" rtl="0" fontAlgn="auto" latinLnBrk="0" hangingPunct="0">
      <a:lnSpc>
        <a:spcPct val="100000"/>
      </a:lnSpc>
      <a:spcBef>
        <a:spcPts val="0"/>
      </a:spcBef>
      <a:spcAft>
        <a:spcPts val="0"/>
      </a:spcAft>
      <a:buClrTx/>
      <a:buSzTx/>
      <a:buFontTx/>
      <a:buNone/>
      <a:tabLst/>
      <a:defRPr kumimoji="0" sz="2600" b="0" i="1" u="none" strike="noStrike" cap="none" spc="0" normalizeH="0" baseline="0">
        <a:ln>
          <a:noFill/>
        </a:ln>
        <a:solidFill>
          <a:srgbClr val="414141"/>
        </a:solidFill>
        <a:effectLst/>
        <a:uFillTx/>
        <a:latin typeface="Helvetica"/>
        <a:ea typeface="Helvetica"/>
        <a:cs typeface="Helvetica"/>
        <a:sym typeface="Helvetica"/>
      </a:defRPr>
    </a:lvl5pPr>
    <a:lvl6pPr marL="0" marR="0" indent="1714500" algn="ctr" defTabSz="584200" rtl="0" fontAlgn="auto" latinLnBrk="0" hangingPunct="0">
      <a:lnSpc>
        <a:spcPct val="100000"/>
      </a:lnSpc>
      <a:spcBef>
        <a:spcPts val="0"/>
      </a:spcBef>
      <a:spcAft>
        <a:spcPts val="0"/>
      </a:spcAft>
      <a:buClrTx/>
      <a:buSzTx/>
      <a:buFontTx/>
      <a:buNone/>
      <a:tabLst/>
      <a:defRPr kumimoji="0" sz="2600" b="0" i="1" u="none" strike="noStrike" cap="none" spc="0" normalizeH="0" baseline="0">
        <a:ln>
          <a:noFill/>
        </a:ln>
        <a:solidFill>
          <a:srgbClr val="414141"/>
        </a:solidFill>
        <a:effectLst/>
        <a:uFillTx/>
        <a:latin typeface="Helvetica"/>
        <a:ea typeface="Helvetica"/>
        <a:cs typeface="Helvetica"/>
        <a:sym typeface="Helvetica"/>
      </a:defRPr>
    </a:lvl6pPr>
    <a:lvl7pPr marL="0" marR="0" indent="2057400" algn="ctr" defTabSz="584200" rtl="0" fontAlgn="auto" latinLnBrk="0" hangingPunct="0">
      <a:lnSpc>
        <a:spcPct val="100000"/>
      </a:lnSpc>
      <a:spcBef>
        <a:spcPts val="0"/>
      </a:spcBef>
      <a:spcAft>
        <a:spcPts val="0"/>
      </a:spcAft>
      <a:buClrTx/>
      <a:buSzTx/>
      <a:buFontTx/>
      <a:buNone/>
      <a:tabLst/>
      <a:defRPr kumimoji="0" sz="2600" b="0" i="1" u="none" strike="noStrike" cap="none" spc="0" normalizeH="0" baseline="0">
        <a:ln>
          <a:noFill/>
        </a:ln>
        <a:solidFill>
          <a:srgbClr val="414141"/>
        </a:solidFill>
        <a:effectLst/>
        <a:uFillTx/>
        <a:latin typeface="Helvetica"/>
        <a:ea typeface="Helvetica"/>
        <a:cs typeface="Helvetica"/>
        <a:sym typeface="Helvetica"/>
      </a:defRPr>
    </a:lvl7pPr>
    <a:lvl8pPr marL="0" marR="0" indent="2400300" algn="ctr" defTabSz="584200" rtl="0" fontAlgn="auto" latinLnBrk="0" hangingPunct="0">
      <a:lnSpc>
        <a:spcPct val="100000"/>
      </a:lnSpc>
      <a:spcBef>
        <a:spcPts val="0"/>
      </a:spcBef>
      <a:spcAft>
        <a:spcPts val="0"/>
      </a:spcAft>
      <a:buClrTx/>
      <a:buSzTx/>
      <a:buFontTx/>
      <a:buNone/>
      <a:tabLst/>
      <a:defRPr kumimoji="0" sz="2600" b="0" i="1" u="none" strike="noStrike" cap="none" spc="0" normalizeH="0" baseline="0">
        <a:ln>
          <a:noFill/>
        </a:ln>
        <a:solidFill>
          <a:srgbClr val="414141"/>
        </a:solidFill>
        <a:effectLst/>
        <a:uFillTx/>
        <a:latin typeface="Helvetica"/>
        <a:ea typeface="Helvetica"/>
        <a:cs typeface="Helvetica"/>
        <a:sym typeface="Helvetica"/>
      </a:defRPr>
    </a:lvl8pPr>
    <a:lvl9pPr marL="0" marR="0" indent="2743200" algn="ctr" defTabSz="584200" rtl="0" fontAlgn="auto" latinLnBrk="0" hangingPunct="0">
      <a:lnSpc>
        <a:spcPct val="100000"/>
      </a:lnSpc>
      <a:spcBef>
        <a:spcPts val="0"/>
      </a:spcBef>
      <a:spcAft>
        <a:spcPts val="0"/>
      </a:spcAft>
      <a:buClrTx/>
      <a:buSzTx/>
      <a:buFontTx/>
      <a:buNone/>
      <a:tabLst/>
      <a:defRPr kumimoji="0" sz="2600" b="0" i="1" u="none" strike="noStrike" cap="none" spc="0" normalizeH="0" baseline="0">
        <a:ln>
          <a:noFill/>
        </a:ln>
        <a:solidFill>
          <a:srgbClr val="414141"/>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ill Sans Light"/>
          <a:ea typeface="Gill Sans Light"/>
          <a:cs typeface="Gill Sans Light"/>
        </a:font>
        <a:srgbClr val="4D6266"/>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noFill/>
        </a:fill>
      </a:tcStyle>
    </a:wholeTbl>
    <a:band2H>
      <a:tcTxStyle/>
      <a:tcStyle>
        <a:tcBdr/>
        <a:fill>
          <a:solidFill>
            <a:srgbClr val="000000">
              <a:alpha val="5000"/>
            </a:srgbClr>
          </a:solidFill>
        </a:fill>
      </a:tcStyle>
    </a:band2H>
    <a:firstCol>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980707"/>
          </a:solidFill>
        </a:fill>
      </a:tcStyle>
    </a:firstCol>
    <a:lastRow>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6D7472"/>
          </a:solidFill>
        </a:fill>
      </a:tcStyle>
    </a:lastRow>
    <a:firstRow>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6D7472"/>
          </a:solidFill>
        </a:fill>
      </a:tcStyle>
    </a:firstRow>
  </a:tblStyle>
  <a:tblStyle styleId="{C7B018BB-80A7-4F77-B60F-C8B233D01FF8}" styleName="">
    <a:tblBg/>
    <a:wholeTbl>
      <a:tcTxStyle b="off" i="off">
        <a:font>
          <a:latin typeface="Gill Sans Light"/>
          <a:ea typeface="Gill Sans Light"/>
          <a:cs typeface="Gill Sans Light"/>
        </a:font>
        <a:srgbClr val="4D6266"/>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noFill/>
        </a:fill>
      </a:tcStyle>
    </a:wholeTbl>
    <a:band2H>
      <a:tcTxStyle/>
      <a:tcStyle>
        <a:tcBdr/>
        <a:fill>
          <a:solidFill>
            <a:srgbClr val="000000">
              <a:alpha val="5000"/>
            </a:srgbClr>
          </a:solidFill>
        </a:fill>
      </a:tcStyle>
    </a:band2H>
    <a:firstCol>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6D7472"/>
          </a:solidFill>
        </a:fill>
      </a:tcStyle>
    </a:firstCol>
    <a:lastRow>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980707"/>
          </a:solidFill>
        </a:fill>
      </a:tcStyle>
    </a:lastRow>
    <a:firstRow>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980707"/>
          </a:solidFill>
        </a:fill>
      </a:tcStyle>
    </a:firstRow>
  </a:tblStyle>
  <a:tblStyle styleId="{EEE7283C-3CF3-47DC-8721-378D4A62B228}" styleName="">
    <a:tblBg/>
    <a:wholeTbl>
      <a:tcTxStyle b="off" i="off">
        <a:font>
          <a:latin typeface="Gill Sans Light"/>
          <a:ea typeface="Gill Sans Light"/>
          <a:cs typeface="Gill Sans Light"/>
        </a:font>
        <a:srgbClr val="4D6266"/>
      </a:tcTxStyle>
      <a:tcStyle>
        <a:tcBdr>
          <a:left>
            <a:ln w="12700" cap="flat">
              <a:noFill/>
              <a:miter lim="400000"/>
            </a:ln>
          </a:left>
          <a:right>
            <a:ln w="12700" cap="flat">
              <a:noFill/>
              <a:miter lim="400000"/>
            </a:ln>
          </a:right>
          <a:top>
            <a:ln w="12700" cap="flat">
              <a:solidFill>
                <a:schemeClr val="accent6">
                  <a:hueOff val="-7707479"/>
                  <a:satOff val="-15472"/>
                  <a:lumOff val="28507"/>
                </a:schemeClr>
              </a:solidFill>
              <a:custDash>
                <a:ds d="100000" sp="200000"/>
              </a:custDash>
              <a:miter lim="400000"/>
            </a:ln>
          </a:top>
          <a:bottom>
            <a:ln w="12700" cap="flat">
              <a:solidFill>
                <a:schemeClr val="accent6">
                  <a:hueOff val="-7707479"/>
                  <a:satOff val="-15472"/>
                  <a:lumOff val="28507"/>
                </a:schemeClr>
              </a:solidFill>
              <a:custDash>
                <a:ds d="100000" sp="200000"/>
              </a:custDash>
              <a:miter lim="400000"/>
            </a:ln>
          </a:bottom>
          <a:insideH>
            <a:ln w="12700" cap="flat">
              <a:solidFill>
                <a:schemeClr val="accent6">
                  <a:hueOff val="-7707479"/>
                  <a:satOff val="-15472"/>
                  <a:lumOff val="28507"/>
                </a:schemeClr>
              </a:solidFill>
              <a:custDash>
                <a:ds d="100000" sp="200000"/>
              </a:custDash>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chemeClr val="accent6"/>
              </a:solidFill>
              <a:prstDash val="solid"/>
              <a:miter lim="400000"/>
            </a:ln>
          </a:insideV>
        </a:tcBdr>
        <a:fill>
          <a:solidFill>
            <a:schemeClr val="accent6">
              <a:satOff val="1146"/>
              <a:lumOff val="-14152"/>
            </a:schemeClr>
          </a:solidFill>
        </a:fill>
      </a:tcStyle>
    </a:firstCol>
    <a:lastRow>
      <a:tcTxStyle b="off" i="off">
        <a:font>
          <a:latin typeface="Gill Sans Light"/>
          <a:ea typeface="Gill Sans Light"/>
          <a:cs typeface="Gill Sans Light"/>
        </a:font>
        <a:srgbClr val="FFFFFF"/>
      </a:tcTxStyle>
      <a:tcStyle>
        <a:tcBdr>
          <a:left>
            <a:ln w="12700" cap="flat">
              <a:noFill/>
              <a:miter lim="400000"/>
            </a:ln>
          </a:left>
          <a:right>
            <a:ln w="12700" cap="flat">
              <a:noFill/>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satOff val="1146"/>
                  <a:lumOff val="-14152"/>
                </a:schemeClr>
              </a:solidFill>
              <a:prstDash val="solid"/>
              <a:miter lim="400000"/>
            </a:ln>
          </a:insideH>
          <a:insideV>
            <a:ln w="12700" cap="flat">
              <a:noFill/>
              <a:miter lim="400000"/>
            </a:ln>
          </a:insideV>
        </a:tcBdr>
        <a:fill>
          <a:solidFill>
            <a:schemeClr val="accent6"/>
          </a:solidFill>
        </a:fill>
      </a:tcStyle>
    </a:lastRow>
    <a:firstRow>
      <a:tcTxStyle b="off" i="off">
        <a:font>
          <a:latin typeface="Gill Sans Light"/>
          <a:ea typeface="Gill Sans Light"/>
          <a:cs typeface="Gill Sans Light"/>
        </a:font>
        <a:srgbClr val="FFFFFF"/>
      </a:tcTxStyle>
      <a:tcStyle>
        <a:tcBdr>
          <a:left>
            <a:ln w="12700" cap="flat">
              <a:noFill/>
              <a:miter lim="400000"/>
            </a:ln>
          </a:left>
          <a:right>
            <a:ln w="12700" cap="flat">
              <a:noFill/>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satOff val="1146"/>
                  <a:lumOff val="-1415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
          <a:latin typeface="Gill Sans Light"/>
          <a:ea typeface="Gill Sans Light"/>
          <a:cs typeface="Gill Sans Light"/>
        </a:font>
        <a:srgbClr val="4D6266"/>
      </a:tcTxStyle>
      <a:tcStyle>
        <a:tcBdr>
          <a:left>
            <a:ln w="12700" cap="flat">
              <a:solidFill>
                <a:schemeClr val="accent6">
                  <a:hueOff val="-7707479"/>
                  <a:satOff val="-15472"/>
                  <a:lumOff val="28507"/>
                </a:schemeClr>
              </a:solidFill>
              <a:custDash>
                <a:ds d="100000" sp="200000"/>
              </a:custDash>
              <a:miter lim="400000"/>
            </a:ln>
          </a:left>
          <a:right>
            <a:ln w="12700" cap="flat">
              <a:solidFill>
                <a:schemeClr val="accent6">
                  <a:hueOff val="-7707479"/>
                  <a:satOff val="-15472"/>
                  <a:lumOff val="28507"/>
                </a:schemeClr>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12700" cap="flat">
              <a:solidFill>
                <a:schemeClr val="accent6">
                  <a:hueOff val="-7707479"/>
                  <a:satOff val="-15472"/>
                  <a:lumOff val="28507"/>
                </a:schemeClr>
              </a:solidFill>
              <a:custDash>
                <a:ds d="100000" sp="200000"/>
              </a:custDash>
              <a:miter lim="400000"/>
            </a:ln>
          </a:insideV>
        </a:tcBdr>
        <a:fill>
          <a:noFill/>
        </a:fill>
      </a:tcStyle>
    </a:wholeTbl>
    <a:band2H>
      <a:tcTxStyle/>
      <a:tcStyle>
        <a:tcBdr/>
        <a:fill>
          <a:solidFill>
            <a:srgbClr val="000000">
              <a:alpha val="5000"/>
            </a:srgbClr>
          </a:solidFill>
        </a:fill>
      </a:tcStyle>
    </a:band2H>
    <a:firstCol>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chemeClr val="accent6">
                  <a:hueOff val="-7707479"/>
                  <a:satOff val="-15472"/>
                  <a:lumOff val="28507"/>
                </a:schemeClr>
              </a:solidFill>
              <a:custDash>
                <a:ds d="100000" sp="200000"/>
              </a:custDash>
              <a:miter lim="400000"/>
            </a:ln>
          </a:insideV>
        </a:tcBdr>
        <a:fill>
          <a:solidFill>
            <a:srgbClr val="6D7472"/>
          </a:solidFill>
        </a:fill>
      </a:tcStyle>
    </a:firstCol>
    <a:lastRow>
      <a:tcTxStyle b="off" i="off">
        <a:font>
          <a:latin typeface="Gill Sans Light"/>
          <a:ea typeface="Gill Sans Light"/>
          <a:cs typeface="Gill Sans Light"/>
        </a:font>
        <a:srgbClr val="484D4B"/>
      </a:tcTxStyle>
      <a:tcStyle>
        <a:tcBdr>
          <a:left>
            <a:ln w="12700" cap="flat">
              <a:noFill/>
              <a:miter lim="400000"/>
            </a:ln>
          </a:left>
          <a:right>
            <a:ln w="12700" cap="flat">
              <a:noFill/>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custDash>
                <a:ds d="100000" sp="200000"/>
              </a:custDash>
              <a:miter lim="400000"/>
            </a:ln>
          </a:insideH>
          <a:insideV>
            <a:ln w="12700" cap="flat">
              <a:noFill/>
              <a:miter lim="400000"/>
            </a:ln>
          </a:insideV>
        </a:tcBdr>
        <a:fill>
          <a:solidFill>
            <a:srgbClr val="DFDFDF"/>
          </a:solidFill>
        </a:fill>
      </a:tcStyle>
    </a:lastRow>
    <a:firstRow>
      <a:tcTxStyle b="off" i="off">
        <a:font>
          <a:latin typeface="Gill Sans Light"/>
          <a:ea typeface="Gill Sans Light"/>
          <a:cs typeface="Gill Sans Light"/>
        </a:font>
        <a:srgbClr val="FFFFFF"/>
      </a:tcTxStyle>
      <a:tcStyle>
        <a:tcBdr>
          <a:left>
            <a:ln w="12700" cap="flat">
              <a:noFill/>
              <a:miter lim="400000"/>
            </a:ln>
          </a:left>
          <a:right>
            <a:ln w="12700" cap="flat">
              <a:noFill/>
              <a:miter lim="400000"/>
            </a:ln>
          </a:right>
          <a:top>
            <a:ln w="12700" cap="flat">
              <a:solidFill>
                <a:schemeClr val="accent6">
                  <a:hueOff val="-7707479"/>
                  <a:satOff val="-15472"/>
                  <a:lumOff val="28507"/>
                </a:schemeClr>
              </a:solidFill>
              <a:prstDash val="solid"/>
              <a:miter lim="400000"/>
            </a:ln>
          </a:top>
          <a:bottom>
            <a:ln w="12700" cap="flat">
              <a:noFill/>
              <a:miter lim="400000"/>
            </a:ln>
          </a:bottom>
          <a:insideH>
            <a:ln w="12700" cap="flat">
              <a:solidFill>
                <a:schemeClr val="accent6">
                  <a:hueOff val="-7707479"/>
                  <a:satOff val="-15472"/>
                  <a:lumOff val="28507"/>
                </a:schemeClr>
              </a:solidFill>
              <a:custDash>
                <a:ds d="100000" sp="200000"/>
              </a:custDash>
              <a:miter lim="400000"/>
            </a:ln>
          </a:insideH>
          <a:insideV>
            <a:ln w="12700" cap="flat">
              <a:noFill/>
              <a:miter lim="400000"/>
            </a:ln>
          </a:insideV>
        </a:tcBdr>
        <a:fill>
          <a:solidFill>
            <a:srgbClr val="484D4B"/>
          </a:solidFill>
        </a:fill>
      </a:tcStyle>
    </a:firstRow>
  </a:tblStyle>
  <a:tblStyle styleId="{33BA23B1-9221-436E-865A-0063620EA4FD}" styleName="">
    <a:tblBg/>
    <a:wholeTbl>
      <a:tcTxStyle b="off" i="off">
        <a:font>
          <a:latin typeface="Gill Sans Light"/>
          <a:ea typeface="Gill Sans Light"/>
          <a:cs typeface="Gill Sans Light"/>
        </a:font>
        <a:srgbClr val="484D4B"/>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noFill/>
        </a:fill>
      </a:tcStyle>
    </a:wholeTbl>
    <a:band2H>
      <a:tcTxStyle/>
      <a:tcStyle>
        <a:tcBdr/>
        <a:fill>
          <a:solidFill>
            <a:srgbClr val="E6E6E6"/>
          </a:solidFill>
        </a:fill>
      </a:tcStyle>
    </a:band2H>
    <a:firstCol>
      <a:tcTxStyle b="off" i="off">
        <a:font>
          <a:latin typeface="Gill Sans Light"/>
          <a:ea typeface="Gill Sans Light"/>
          <a:cs typeface="Gill Sans Light"/>
        </a:font>
        <a:srgbClr val="484D4B"/>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DFDFDF"/>
          </a:solidFill>
        </a:fill>
      </a:tcStyle>
    </a:firstCol>
    <a:lastRow>
      <a:tcTxStyle b="off" i="off">
        <a:font>
          <a:latin typeface="Gill Sans Light"/>
          <a:ea typeface="Gill Sans Light"/>
          <a:cs typeface="Gill Sans Light"/>
        </a:font>
        <a:srgbClr val="484D4B"/>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C1C1C1"/>
          </a:solidFill>
        </a:fill>
      </a:tcStyle>
    </a:lastRow>
    <a:firstRow>
      <a:tcTxStyle b="off" i="off">
        <a:font>
          <a:latin typeface="Gill Sans Light"/>
          <a:ea typeface="Gill Sans Light"/>
          <a:cs typeface="Gill Sans Light"/>
        </a:font>
        <a:srgbClr val="484D4B"/>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C1C1C1"/>
          </a:solidFill>
        </a:fill>
      </a:tcStyle>
    </a:firstRow>
  </a:tblStyle>
  <a:tblStyle styleId="{2708684C-4D16-4618-839F-0558EEFCDFE6}" styleName="">
    <a:tblBg/>
    <a:wholeTbl>
      <a:tcTxStyle b="off" i="off">
        <a:font>
          <a:latin typeface="Gill Sans Light"/>
          <a:ea typeface="Gill Sans Light"/>
          <a:cs typeface="Gill Sans Light"/>
        </a:font>
        <a:srgbClr val="000000"/>
      </a:tcTxStyle>
      <a:tcStyle>
        <a:tcBdr>
          <a:left>
            <a:ln w="12700" cap="flat">
              <a:solidFill>
                <a:srgbClr val="484D4B"/>
              </a:solidFill>
              <a:custDash>
                <a:ds d="100000" sp="200000"/>
              </a:custDash>
              <a:miter lim="400000"/>
            </a:ln>
          </a:left>
          <a:right>
            <a:ln w="12700" cap="flat">
              <a:solidFill>
                <a:srgbClr val="484D4B"/>
              </a:solidFill>
              <a:custDash>
                <a:ds d="100000" sp="200000"/>
              </a:custDash>
              <a:miter lim="400000"/>
            </a:ln>
          </a:right>
          <a:top>
            <a:ln w="12700" cap="flat">
              <a:solidFill>
                <a:srgbClr val="484D4B"/>
              </a:solidFill>
              <a:custDash>
                <a:ds d="100000" sp="200000"/>
              </a:custDash>
              <a:miter lim="400000"/>
            </a:ln>
          </a:top>
          <a:bottom>
            <a:ln w="12700" cap="flat">
              <a:solidFill>
                <a:srgbClr val="484D4B"/>
              </a:solidFill>
              <a:custDash>
                <a:ds d="100000" sp="200000"/>
              </a:custDash>
              <a:miter lim="400000"/>
            </a:ln>
          </a:bottom>
          <a:insideH>
            <a:ln w="12700" cap="flat">
              <a:solidFill>
                <a:srgbClr val="484D4B"/>
              </a:solidFill>
              <a:custDash>
                <a:ds d="100000" sp="200000"/>
              </a:custDash>
              <a:miter lim="400000"/>
            </a:ln>
          </a:insideH>
          <a:insideV>
            <a:ln w="12700" cap="flat">
              <a:solidFill>
                <a:srgbClr val="484D4B"/>
              </a:solidFill>
              <a:custDash>
                <a:ds d="100000" sp="200000"/>
              </a:custDash>
              <a:miter lim="400000"/>
            </a:ln>
          </a:insideV>
        </a:tcBdr>
        <a:fill>
          <a:noFill/>
        </a:fill>
      </a:tcStyle>
    </a:wholeTbl>
    <a:band2H>
      <a:tcTxStyle/>
      <a:tcStyle>
        <a:tcBdr/>
        <a:fill>
          <a:solidFill>
            <a:srgbClr val="000000">
              <a:alpha val="5000"/>
            </a:srgbClr>
          </a:solidFill>
        </a:fill>
      </a:tcStyle>
    </a:band2H>
    <a:firstCol>
      <a:tcTxStyle b="off" i="off">
        <a:font>
          <a:latin typeface="Gill Sans Light"/>
          <a:ea typeface="Gill Sans Light"/>
          <a:cs typeface="Gill Sans Light"/>
        </a:font>
        <a:srgbClr val="000000"/>
      </a:tcTxStyle>
      <a:tcStyle>
        <a:tcBdr>
          <a:left>
            <a:ln w="12700" cap="flat">
              <a:noFill/>
              <a:miter lim="400000"/>
            </a:ln>
          </a:left>
          <a:right>
            <a:ln w="12700" cap="flat">
              <a:solidFill>
                <a:srgbClr val="484D4B"/>
              </a:solidFill>
              <a:prstDash val="solid"/>
              <a:miter lim="400000"/>
            </a:ln>
          </a:right>
          <a:top>
            <a:ln w="12700" cap="flat">
              <a:solidFill>
                <a:srgbClr val="484D4B"/>
              </a:solidFill>
              <a:custDash>
                <a:ds d="100000" sp="200000"/>
              </a:custDash>
              <a:miter lim="400000"/>
            </a:ln>
          </a:top>
          <a:bottom>
            <a:ln w="12700" cap="flat">
              <a:solidFill>
                <a:srgbClr val="484D4B"/>
              </a:solidFill>
              <a:custDash>
                <a:ds d="100000" sp="200000"/>
              </a:custDash>
              <a:miter lim="400000"/>
            </a:ln>
          </a:bottom>
          <a:insideH>
            <a:ln w="12700" cap="flat">
              <a:solidFill>
                <a:srgbClr val="484D4B"/>
              </a:solidFill>
              <a:custDash>
                <a:ds d="100000" sp="200000"/>
              </a:custDash>
              <a:miter lim="400000"/>
            </a:ln>
          </a:insideH>
          <a:insideV>
            <a:ln w="12700" cap="flat">
              <a:solidFill>
                <a:srgbClr val="484D4B"/>
              </a:solidFill>
              <a:custDash>
                <a:ds d="100000" sp="200000"/>
              </a:custDash>
              <a:miter lim="400000"/>
            </a:ln>
          </a:insideV>
        </a:tcBdr>
        <a:fill>
          <a:noFill/>
        </a:fill>
      </a:tcStyle>
    </a:firstCol>
    <a:lastRow>
      <a:tcTxStyle b="off" i="off">
        <a:font>
          <a:latin typeface="Gill Sans Light"/>
          <a:ea typeface="Gill Sans Light"/>
          <a:cs typeface="Gill Sans Light"/>
        </a:font>
        <a:srgbClr val="000000"/>
      </a:tcTxStyle>
      <a:tcStyle>
        <a:tcBdr>
          <a:left>
            <a:ln w="12700" cap="flat">
              <a:solidFill>
                <a:srgbClr val="484D4B"/>
              </a:solidFill>
              <a:custDash>
                <a:ds d="100000" sp="200000"/>
              </a:custDash>
              <a:miter lim="400000"/>
            </a:ln>
          </a:left>
          <a:right>
            <a:ln w="12700" cap="flat">
              <a:solidFill>
                <a:srgbClr val="484D4B"/>
              </a:solidFill>
              <a:custDash>
                <a:ds d="100000" sp="200000"/>
              </a:custDash>
              <a:miter lim="400000"/>
            </a:ln>
          </a:right>
          <a:top>
            <a:ln w="12700" cap="flat">
              <a:solidFill>
                <a:srgbClr val="484D4B"/>
              </a:solidFill>
              <a:prstDash val="solid"/>
              <a:miter lim="400000"/>
            </a:ln>
          </a:top>
          <a:bottom>
            <a:ln w="12700" cap="flat">
              <a:noFill/>
              <a:miter lim="400000"/>
            </a:ln>
          </a:bottom>
          <a:insideH>
            <a:ln w="12700" cap="flat">
              <a:solidFill>
                <a:srgbClr val="484D4B"/>
              </a:solidFill>
              <a:custDash>
                <a:ds d="100000" sp="200000"/>
              </a:custDash>
              <a:miter lim="400000"/>
            </a:ln>
          </a:insideH>
          <a:insideV>
            <a:ln w="12700" cap="flat">
              <a:solidFill>
                <a:srgbClr val="484D4B"/>
              </a:solidFill>
              <a:custDash>
                <a:ds d="100000" sp="200000"/>
              </a:custDash>
              <a:miter lim="400000"/>
            </a:ln>
          </a:insideV>
        </a:tcBdr>
        <a:fill>
          <a:noFill/>
        </a:fill>
      </a:tcStyle>
    </a:lastRow>
    <a:firstRow>
      <a:tcTxStyle b="off" i="off">
        <a:font>
          <a:latin typeface="Gill Sans Light"/>
          <a:ea typeface="Gill Sans Light"/>
          <a:cs typeface="Gill Sans Light"/>
        </a:font>
        <a:srgbClr val="000000"/>
      </a:tcTxStyle>
      <a:tcStyle>
        <a:tcBdr>
          <a:left>
            <a:ln w="12700" cap="flat">
              <a:solidFill>
                <a:srgbClr val="484D4B"/>
              </a:solidFill>
              <a:custDash>
                <a:ds d="100000" sp="200000"/>
              </a:custDash>
              <a:miter lim="400000"/>
            </a:ln>
          </a:left>
          <a:right>
            <a:ln w="12700" cap="flat">
              <a:solidFill>
                <a:srgbClr val="484D4B"/>
              </a:solidFill>
              <a:custDash>
                <a:ds d="100000" sp="200000"/>
              </a:custDash>
              <a:miter lim="400000"/>
            </a:ln>
          </a:right>
          <a:top>
            <a:ln w="12700" cap="flat">
              <a:noFill/>
              <a:miter lim="400000"/>
            </a:ln>
          </a:top>
          <a:bottom>
            <a:ln w="12700" cap="flat">
              <a:solidFill>
                <a:srgbClr val="484D4B"/>
              </a:solidFill>
              <a:prstDash val="solid"/>
              <a:miter lim="400000"/>
            </a:ln>
          </a:bottom>
          <a:insideH>
            <a:ln w="12700" cap="flat">
              <a:solidFill>
                <a:srgbClr val="484D4B"/>
              </a:solidFill>
              <a:custDash>
                <a:ds d="100000" sp="200000"/>
              </a:custDash>
              <a:miter lim="400000"/>
            </a:ln>
          </a:insideH>
          <a:insideV>
            <a:ln w="12700" cap="flat">
              <a:solidFill>
                <a:srgbClr val="484D4B"/>
              </a:solidFill>
              <a:custDash>
                <a:ds d="100000" sp="200000"/>
              </a:custDash>
              <a:miter lim="400000"/>
            </a:ln>
          </a:insideV>
        </a:tcBdr>
        <a:fill>
          <a:noFill/>
        </a:fill>
      </a:tcStyle>
    </a:firstRow>
  </a:tblStyle>
  <a:tblStyle styleId="{8F44A2F1-9E1F-4B54-A3A2-5F16C0AD49E2}" styleName="">
    <a:tblBg/>
    <a:wholeTbl>
      <a:tcTxStyle b="off" i="off">
        <a:font>
          <a:latin typeface="Gill Sans Light"/>
          <a:ea typeface="Gill Sans Light"/>
          <a:cs typeface="Gill Sans Light"/>
        </a:font>
        <a:srgbClr val="4D6266"/>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noFill/>
        </a:fill>
      </a:tcStyle>
    </a:wholeTbl>
    <a:band2H>
      <a:tcTxStyle/>
      <a:tcStyle>
        <a:tcBdr/>
        <a:fill>
          <a:solidFill>
            <a:srgbClr val="000000">
              <a:alpha val="5000"/>
            </a:srgbClr>
          </a:solidFill>
        </a:fill>
      </a:tcStyle>
    </a:band2H>
    <a:firstCol>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980707"/>
          </a:solidFill>
        </a:fill>
      </a:tcStyle>
    </a:firstCol>
    <a:lastRow>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6D7472"/>
          </a:solidFill>
        </a:fill>
      </a:tcStyle>
    </a:lastRow>
    <a:firstRow>
      <a:tcTxStyle b="off" i="off">
        <a:font>
          <a:latin typeface="Gill Sans Light"/>
          <a:ea typeface="Gill Sans Light"/>
          <a:cs typeface="Gill Sans Light"/>
        </a:font>
        <a:srgbClr val="FFFFFF"/>
      </a:tcTxStyle>
      <a:tcStyle>
        <a:tcBdr>
          <a:left>
            <a:ln w="12700" cap="flat">
              <a:solidFill>
                <a:schemeClr val="accent6">
                  <a:hueOff val="-7707479"/>
                  <a:satOff val="-15472"/>
                  <a:lumOff val="28507"/>
                </a:schemeClr>
              </a:solidFill>
              <a:prstDash val="solid"/>
              <a:miter lim="400000"/>
            </a:ln>
          </a:left>
          <a:right>
            <a:ln w="12700" cap="flat">
              <a:solidFill>
                <a:schemeClr val="accent6">
                  <a:hueOff val="-7707479"/>
                  <a:satOff val="-15472"/>
                  <a:lumOff val="28507"/>
                </a:schemeClr>
              </a:solidFill>
              <a:prstDash val="solid"/>
              <a:miter lim="400000"/>
            </a:ln>
          </a:right>
          <a:top>
            <a:ln w="12700" cap="flat">
              <a:solidFill>
                <a:schemeClr val="accent6">
                  <a:hueOff val="-7707479"/>
                  <a:satOff val="-15472"/>
                  <a:lumOff val="28507"/>
                </a:schemeClr>
              </a:solidFill>
              <a:prstDash val="solid"/>
              <a:miter lim="400000"/>
            </a:ln>
          </a:top>
          <a:bottom>
            <a:ln w="12700" cap="flat">
              <a:solidFill>
                <a:schemeClr val="accent6">
                  <a:hueOff val="-7707479"/>
                  <a:satOff val="-15472"/>
                  <a:lumOff val="28507"/>
                </a:schemeClr>
              </a:solidFill>
              <a:prstDash val="solid"/>
              <a:miter lim="400000"/>
            </a:ln>
          </a:bottom>
          <a:insideH>
            <a:ln w="12700" cap="flat">
              <a:solidFill>
                <a:schemeClr val="accent6">
                  <a:hueOff val="-7707479"/>
                  <a:satOff val="-15472"/>
                  <a:lumOff val="28507"/>
                </a:schemeClr>
              </a:solidFill>
              <a:prstDash val="solid"/>
              <a:miter lim="400000"/>
            </a:ln>
          </a:insideH>
          <a:insideV>
            <a:ln w="12700" cap="flat">
              <a:solidFill>
                <a:schemeClr val="accent6">
                  <a:hueOff val="-7707479"/>
                  <a:satOff val="-15472"/>
                  <a:lumOff val="28507"/>
                </a:schemeClr>
              </a:solidFill>
              <a:prstDash val="solid"/>
              <a:miter lim="400000"/>
            </a:ln>
          </a:insideV>
        </a:tcBdr>
        <a:fill>
          <a:solidFill>
            <a:srgbClr val="6D747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75"/>
    <p:restoredTop sz="96327"/>
  </p:normalViewPr>
  <p:slideViewPr>
    <p:cSldViewPr snapToGrid="0" snapToObjects="1">
      <p:cViewPr varScale="1">
        <p:scale>
          <a:sx n="90" d="100"/>
          <a:sy n="90" d="100"/>
        </p:scale>
        <p:origin x="25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lvl1pPr defTabSz="914400">
              <a:lnSpc>
                <a:spcPct val="100000"/>
              </a:lnSpc>
              <a:spcBef>
                <a:spcPts val="400"/>
              </a:spcBef>
              <a:defRPr sz="1200">
                <a:uFill>
                  <a:solidFill>
                    <a:srgbClr val="000000"/>
                  </a:solidFill>
                </a:uFill>
                <a:latin typeface="굴림"/>
                <a:ea typeface="굴림"/>
                <a:cs typeface="굴림"/>
                <a:sym typeface="굴림"/>
              </a:defRPr>
            </a:lvl1pPr>
          </a:lstStyle>
          <a:p>
            <a:r>
              <a:t>실시간 컴퓨터 그래픽스, 특히 게임등에서는 제한된 시간안에 필요한 장면을 그려줘야 한다. 이를 효율적으로 하기 위한 여러가지 Scene management 기법등이 중요한 이슈가 되고 있다.</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noRot="1" noChangeAspect="1"/>
          </p:cNvSpPr>
          <p:nvPr>
            <p:ph type="sldImg"/>
          </p:nvPr>
        </p:nvSpPr>
        <p:spPr>
          <a:xfrm>
            <a:off x="381000" y="685800"/>
            <a:ext cx="6096000" cy="3429000"/>
          </a:xfrm>
          <a:prstGeom prst="rect">
            <a:avLst/>
          </a:prstGeom>
        </p:spPr>
        <p:txBody>
          <a:bodyPr/>
          <a:lstStyle/>
          <a:p>
            <a:endParaRPr/>
          </a:p>
        </p:txBody>
      </p:sp>
      <p:sp>
        <p:nvSpPr>
          <p:cNvPr id="212" name="Shape 212"/>
          <p:cNvSpPr>
            <a:spLocks noGrp="1"/>
          </p:cNvSpPr>
          <p:nvPr>
            <p:ph type="body" sz="quarter" idx="1"/>
          </p:nvPr>
        </p:nvSpPr>
        <p:spPr>
          <a:prstGeom prst="rect">
            <a:avLst/>
          </a:prstGeom>
        </p:spPr>
        <p:txBody>
          <a:bodyPr/>
          <a:lstStyle/>
          <a:p>
            <a:pPr defTabSz="914400">
              <a:lnSpc>
                <a:spcPct val="100000"/>
              </a:lnSpc>
              <a:spcBef>
                <a:spcPts val="400"/>
              </a:spcBef>
              <a:defRPr sz="1200">
                <a:uFill>
                  <a:solidFill>
                    <a:srgbClr val="000000"/>
                  </a:solidFill>
                </a:uFill>
                <a:latin typeface="굴림"/>
                <a:ea typeface="굴림"/>
                <a:cs typeface="굴림"/>
                <a:sym typeface="굴림"/>
              </a:defRPr>
            </a:pPr>
            <a:r>
              <a:t>Next, we follow its next halfedge in the counter-clockwise direction. </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400"/>
              </a:spcBef>
              <a:defRPr sz="1200">
                <a:uFill>
                  <a:solidFill>
                    <a:srgbClr val="000000"/>
                  </a:solidFill>
                </a:uFill>
                <a:latin typeface="굴림"/>
                <a:ea typeface="굴림"/>
                <a:cs typeface="굴림"/>
                <a:sym typeface="굴림"/>
              </a:defRPr>
            </a:pPr>
            <a:r>
              <a:t>From this halfedge, we can access the second neighbor vertex.</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xfrm>
            <a:off x="381000" y="685800"/>
            <a:ext cx="6096000" cy="3429000"/>
          </a:xfrm>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pPr defTabSz="914400">
              <a:lnSpc>
                <a:spcPct val="100000"/>
              </a:lnSpc>
              <a:spcBef>
                <a:spcPts val="400"/>
              </a:spcBef>
              <a:defRPr sz="1200">
                <a:uFill>
                  <a:solidFill>
                    <a:srgbClr val="000000"/>
                  </a:solidFill>
                </a:uFill>
                <a:latin typeface="굴림"/>
                <a:ea typeface="굴림"/>
                <a:cs typeface="굴림"/>
                <a:sym typeface="굴림"/>
              </a:defRPr>
            </a:pPr>
            <a:r>
              <a:t>Again, we take the opposite halfedge.</a:t>
            </a:r>
          </a:p>
          <a:p>
            <a:pPr defTabSz="914400">
              <a:lnSpc>
                <a:spcPct val="100000"/>
              </a:lnSpc>
              <a:spcBef>
                <a:spcPts val="400"/>
              </a:spcBef>
              <a:defRPr sz="1200">
                <a:uFill>
                  <a:solidFill>
                    <a:srgbClr val="000000"/>
                  </a:solidFill>
                </a:uFill>
                <a:latin typeface="굴림"/>
                <a:ea typeface="굴림"/>
                <a:cs typeface="굴림"/>
                <a:sym typeface="굴림"/>
              </a:defRPr>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381000" y="685800"/>
            <a:ext cx="6096000" cy="3429000"/>
          </a:xfrm>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lvl1pPr defTabSz="914400">
              <a:lnSpc>
                <a:spcPct val="100000"/>
              </a:lnSpc>
              <a:spcBef>
                <a:spcPts val="400"/>
              </a:spcBef>
              <a:defRPr sz="1200">
                <a:uFill>
                  <a:solidFill>
                    <a:srgbClr val="000000"/>
                  </a:solidFill>
                </a:uFill>
                <a:latin typeface="굴림"/>
                <a:ea typeface="굴림"/>
                <a:cs typeface="굴림"/>
                <a:sym typeface="굴림"/>
              </a:defRPr>
            </a:lvl1pPr>
          </a:lstStyle>
          <a:p>
            <a:r>
              <a:t>By repeating this process, we can access all neighbor vertices of each vertex.</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pPr defTabSz="914400">
              <a:lnSpc>
                <a:spcPct val="100000"/>
              </a:lnSpc>
              <a:spcBef>
                <a:spcPts val="300"/>
              </a:spcBef>
              <a:defRPr sz="1200">
                <a:uFill>
                  <a:solidFill>
                    <a:srgbClr val="000000"/>
                  </a:solidFill>
                </a:uFill>
                <a:latin typeface="굴림"/>
                <a:ea typeface="굴림"/>
                <a:cs typeface="굴림"/>
                <a:sym typeface="굴림"/>
              </a:defRPr>
            </a:pPr>
            <a:r>
              <a:t>Although the description of a halfedge data structure is straightforward, its implementation is not.</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300"/>
              </a:spcBef>
              <a:defRPr sz="1200">
                <a:uFill>
                  <a:solidFill>
                    <a:srgbClr val="000000"/>
                  </a:solidFill>
                </a:uFill>
                <a:latin typeface="굴림"/>
                <a:ea typeface="굴림"/>
                <a:cs typeface="굴림"/>
                <a:sym typeface="굴림"/>
              </a:defRPr>
            </a:pPr>
            <a:r>
              <a:t>So it is strongly recommendable to use one of full featured, publicly available mesh</a:t>
            </a:r>
          </a:p>
          <a:p>
            <a:pPr defTabSz="914400">
              <a:lnSpc>
                <a:spcPct val="100000"/>
              </a:lnSpc>
              <a:spcBef>
                <a:spcPts val="300"/>
              </a:spcBef>
              <a:defRPr sz="1200">
                <a:uFill>
                  <a:solidFill>
                    <a:srgbClr val="000000"/>
                  </a:solidFill>
                </a:uFill>
                <a:latin typeface="굴림"/>
                <a:ea typeface="굴림"/>
                <a:cs typeface="굴림"/>
                <a:sym typeface="굴림"/>
              </a:defRPr>
            </a:pPr>
            <a:r>
              <a:t>libraries.</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300"/>
              </a:spcBef>
              <a:defRPr sz="1200">
                <a:uFill>
                  <a:solidFill>
                    <a:srgbClr val="000000"/>
                  </a:solidFill>
                </a:uFill>
                <a:latin typeface="굴림"/>
                <a:ea typeface="굴림"/>
                <a:cs typeface="굴림"/>
                <a:sym typeface="굴림"/>
              </a:defRPr>
            </a:pPr>
            <a:r>
              <a:t>CGAL and OpenMesh are ones of widely used mesh libraries.</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300"/>
              </a:spcBef>
              <a:defRPr sz="1200">
                <a:uFill>
                  <a:solidFill>
                    <a:srgbClr val="000000"/>
                  </a:solidFill>
                </a:uFill>
                <a:latin typeface="굴림"/>
                <a:ea typeface="굴림"/>
                <a:cs typeface="굴림"/>
                <a:sym typeface="굴림"/>
              </a:defRPr>
            </a:pPr>
            <a:r>
              <a:t>They are based on a halfedge data structure.</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300"/>
              </a:spcBef>
              <a:defRPr sz="1200">
                <a:uFill>
                  <a:solidFill>
                    <a:srgbClr val="000000"/>
                  </a:solidFill>
                </a:uFill>
                <a:latin typeface="굴림"/>
                <a:ea typeface="굴림"/>
                <a:cs typeface="굴림"/>
                <a:sym typeface="굴림"/>
              </a:defRPr>
            </a:pPr>
            <a:r>
              <a:t>Rich foundation of algorithms of CGAL is strongly biased by computational geometry with focus on robust and exact algorithms. </a:t>
            </a:r>
          </a:p>
          <a:p>
            <a:pPr defTabSz="914400">
              <a:lnSpc>
                <a:spcPct val="100000"/>
              </a:lnSpc>
              <a:spcBef>
                <a:spcPts val="300"/>
              </a:spcBef>
              <a:defRPr sz="1200">
                <a:uFill>
                  <a:solidFill>
                    <a:srgbClr val="000000"/>
                  </a:solidFill>
                </a:uFill>
                <a:latin typeface="굴림"/>
                <a:ea typeface="굴림"/>
                <a:cs typeface="굴림"/>
                <a:sym typeface="굴림"/>
              </a:defRPr>
            </a:pPr>
            <a:r>
              <a:t>CGAL has a wide user base and a number of research institutions actively contribute to its development.</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300"/>
              </a:spcBef>
              <a:defRPr sz="1200">
                <a:uFill>
                  <a:solidFill>
                    <a:srgbClr val="000000"/>
                  </a:solidFill>
                </a:uFill>
                <a:latin typeface="굴림"/>
                <a:ea typeface="굴림"/>
                <a:cs typeface="굴림"/>
                <a:sym typeface="굴림"/>
              </a:defRPr>
            </a:pPr>
            <a:r>
              <a:t>In contrast, OpenMesh is highly specialized on efficient processing of surface</a:t>
            </a:r>
          </a:p>
          <a:p>
            <a:pPr defTabSz="914400">
              <a:lnSpc>
                <a:spcPct val="100000"/>
              </a:lnSpc>
              <a:spcBef>
                <a:spcPts val="300"/>
              </a:spcBef>
              <a:defRPr sz="1200">
                <a:uFill>
                  <a:solidFill>
                    <a:srgbClr val="000000"/>
                  </a:solidFill>
                </a:uFill>
                <a:latin typeface="굴림"/>
                <a:ea typeface="굴림"/>
                <a:cs typeface="굴림"/>
                <a:sym typeface="굴림"/>
              </a:defRPr>
            </a:pPr>
            <a:r>
              <a:t>meshes based solely on halfedge data structures. It takes over some concepts of CGAL.</a:t>
            </a:r>
          </a:p>
          <a:p>
            <a:pPr defTabSz="914400">
              <a:lnSpc>
                <a:spcPct val="100000"/>
              </a:lnSpc>
              <a:spcBef>
                <a:spcPts val="300"/>
              </a:spcBef>
              <a:defRPr sz="1200">
                <a:uFill>
                  <a:solidFill>
                    <a:srgbClr val="000000"/>
                  </a:solidFill>
                </a:uFill>
                <a:latin typeface="굴림"/>
                <a:ea typeface="굴림"/>
                <a:cs typeface="굴림"/>
                <a:sym typeface="굴림"/>
              </a:defRPr>
            </a:pPr>
            <a:r>
              <a:t>It is much more focused on requirements of modeling with polygonal meshes and provides a set of standard geometry processing algorithms, like mesh smoothing, decimation, etc.</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xfrm>
            <a:off x="381000" y="685800"/>
            <a:ext cx="6096000" cy="3429000"/>
          </a:xfrm>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pPr defTabSz="914400">
              <a:lnSpc>
                <a:spcPct val="100000"/>
              </a:lnSpc>
              <a:spcBef>
                <a:spcPts val="400"/>
              </a:spcBef>
              <a:defRPr sz="1200">
                <a:uFill>
                  <a:solidFill>
                    <a:srgbClr val="000000"/>
                  </a:solidFill>
                </a:uFill>
                <a:latin typeface="굴림"/>
                <a:ea typeface="굴림"/>
                <a:cs typeface="굴림"/>
                <a:sym typeface="굴림"/>
              </a:defRPr>
            </a:pPr>
            <a:r>
              <a:t>A shared vertex data structure stores a table of vertices and encodes triangles as triples of indices into this table. </a:t>
            </a:r>
          </a:p>
          <a:p>
            <a:pPr defTabSz="914400">
              <a:lnSpc>
                <a:spcPct val="100000"/>
              </a:lnSpc>
              <a:spcBef>
                <a:spcPts val="400"/>
              </a:spcBef>
              <a:defRPr sz="1200">
                <a:uFill>
                  <a:solidFill>
                    <a:srgbClr val="000000"/>
                  </a:solidFill>
                </a:uFill>
                <a:latin typeface="굴림"/>
                <a:ea typeface="굴림"/>
                <a:cs typeface="굴림"/>
                <a:sym typeface="굴림"/>
              </a:defRPr>
            </a:pPr>
            <a:r>
              <a:t>So this representation can solve the replication of vertices and associated data.</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400"/>
              </a:spcBef>
              <a:defRPr sz="1200">
                <a:uFill>
                  <a:solidFill>
                    <a:srgbClr val="000000"/>
                  </a:solidFill>
                </a:uFill>
                <a:latin typeface="굴림"/>
                <a:ea typeface="굴림"/>
                <a:cs typeface="굴림"/>
                <a:sym typeface="굴림"/>
              </a:defRPr>
            </a:pPr>
            <a:r>
              <a:t>In fact this representation is used in many file formats because it is simple and efficient in storage.</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400"/>
              </a:spcBef>
              <a:defRPr sz="1200">
                <a:uFill>
                  <a:solidFill>
                    <a:srgbClr val="000000"/>
                  </a:solidFill>
                </a:uFill>
                <a:latin typeface="굴림"/>
                <a:ea typeface="굴림"/>
                <a:cs typeface="굴림"/>
                <a:sym typeface="굴림"/>
              </a:defRPr>
            </a:pPr>
            <a:r>
              <a:t>Similarly, it is efficient for certain algorithms that assume static data such as rendering. </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400"/>
              </a:spcBef>
              <a:defRPr sz="1200">
                <a:uFill>
                  <a:solidFill>
                    <a:srgbClr val="000000"/>
                  </a:solidFill>
                </a:uFill>
                <a:latin typeface="굴림"/>
                <a:ea typeface="굴림"/>
                <a:cs typeface="굴림"/>
                <a:sym typeface="굴림"/>
              </a:defRPr>
            </a:pPr>
            <a:r>
              <a:t>This is still not efficient for most algorithms because connectivity information cannot be accessed explicitly.</a:t>
            </a:r>
          </a:p>
        </p:txBody>
      </p:sp>
    </p:spTree>
    <p:extLst>
      <p:ext uri="{BB962C8B-B14F-4D97-AF65-F5344CB8AC3E}">
        <p14:creationId xmlns:p14="http://schemas.microsoft.com/office/powerpoint/2010/main" val="1166596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914400">
              <a:lnSpc>
                <a:spcPct val="100000"/>
              </a:lnSpc>
              <a:spcBef>
                <a:spcPts val="400"/>
              </a:spcBef>
              <a:defRPr sz="1200">
                <a:uFill>
                  <a:solidFill>
                    <a:srgbClr val="000000"/>
                  </a:solidFill>
                </a:uFill>
                <a:latin typeface="굴림"/>
                <a:ea typeface="굴림"/>
                <a:cs typeface="굴림"/>
                <a:sym typeface="굴림"/>
              </a:defRPr>
            </a:pPr>
            <a:r>
              <a:rPr dirty="0"/>
              <a:t>Computer </a:t>
            </a:r>
            <a:r>
              <a:rPr dirty="0" err="1"/>
              <a:t>graphics는</a:t>
            </a:r>
            <a:r>
              <a:rPr dirty="0"/>
              <a:t> </a:t>
            </a:r>
            <a:r>
              <a:rPr dirty="0" err="1"/>
              <a:t>크게</a:t>
            </a:r>
            <a:r>
              <a:rPr dirty="0"/>
              <a:t> </a:t>
            </a:r>
            <a:r>
              <a:rPr dirty="0" err="1"/>
              <a:t>세가지</a:t>
            </a:r>
            <a:r>
              <a:rPr dirty="0"/>
              <a:t> </a:t>
            </a:r>
            <a:r>
              <a:rPr dirty="0" err="1"/>
              <a:t>분야로</a:t>
            </a:r>
            <a:r>
              <a:rPr dirty="0"/>
              <a:t> </a:t>
            </a:r>
            <a:r>
              <a:rPr dirty="0" err="1"/>
              <a:t>나누어져</a:t>
            </a:r>
            <a:r>
              <a:rPr dirty="0"/>
              <a:t> </a:t>
            </a:r>
            <a:r>
              <a:rPr dirty="0" err="1"/>
              <a:t>있다</a:t>
            </a:r>
            <a:r>
              <a:rPr dirty="0"/>
              <a:t>. Modeling, Rendering, Animation.  </a:t>
            </a:r>
            <a:r>
              <a:rPr dirty="0" err="1"/>
              <a:t>Modeling은</a:t>
            </a:r>
            <a:r>
              <a:rPr dirty="0"/>
              <a:t> 3차원 </a:t>
            </a:r>
            <a:r>
              <a:rPr dirty="0" err="1"/>
              <a:t>object를</a:t>
            </a:r>
            <a:r>
              <a:rPr dirty="0"/>
              <a:t> </a:t>
            </a:r>
            <a:r>
              <a:rPr dirty="0" err="1"/>
              <a:t>디자인하고</a:t>
            </a:r>
            <a:r>
              <a:rPr dirty="0"/>
              <a:t> </a:t>
            </a:r>
            <a:r>
              <a:rPr dirty="0" err="1"/>
              <a:t>적당한</a:t>
            </a:r>
            <a:r>
              <a:rPr dirty="0"/>
              <a:t> data </a:t>
            </a:r>
            <a:r>
              <a:rPr dirty="0" err="1"/>
              <a:t>structure로</a:t>
            </a:r>
            <a:r>
              <a:rPr dirty="0"/>
              <a:t> </a:t>
            </a:r>
            <a:r>
              <a:rPr dirty="0" err="1"/>
              <a:t>나타내는</a:t>
            </a:r>
            <a:r>
              <a:rPr dirty="0"/>
              <a:t> </a:t>
            </a:r>
            <a:r>
              <a:rPr dirty="0" err="1"/>
              <a:t>걸로</a:t>
            </a:r>
            <a:r>
              <a:rPr dirty="0"/>
              <a:t> </a:t>
            </a:r>
            <a:r>
              <a:rPr dirty="0" err="1"/>
              <a:t>이번</a:t>
            </a:r>
            <a:r>
              <a:rPr dirty="0"/>
              <a:t> </a:t>
            </a:r>
            <a:r>
              <a:rPr dirty="0" err="1"/>
              <a:t>장에서</a:t>
            </a:r>
            <a:r>
              <a:rPr dirty="0"/>
              <a:t> </a:t>
            </a:r>
            <a:r>
              <a:rPr dirty="0" err="1"/>
              <a:t>다루게</a:t>
            </a:r>
            <a:r>
              <a:rPr dirty="0"/>
              <a:t> </a:t>
            </a:r>
            <a:r>
              <a:rPr dirty="0" err="1"/>
              <a:t>될</a:t>
            </a:r>
            <a:r>
              <a:rPr dirty="0"/>
              <a:t> </a:t>
            </a:r>
            <a:r>
              <a:rPr dirty="0" err="1"/>
              <a:t>내용이다</a:t>
            </a:r>
            <a:r>
              <a:rPr dirty="0"/>
              <a:t>. </a:t>
            </a:r>
            <a:r>
              <a:rPr dirty="0" err="1"/>
              <a:t>Rendering은</a:t>
            </a:r>
            <a:r>
              <a:rPr dirty="0"/>
              <a:t> 3차원 </a:t>
            </a:r>
            <a:r>
              <a:rPr dirty="0" err="1"/>
              <a:t>물체들이</a:t>
            </a:r>
            <a:r>
              <a:rPr dirty="0"/>
              <a:t> </a:t>
            </a:r>
            <a:r>
              <a:rPr dirty="0" err="1"/>
              <a:t>카메라를</a:t>
            </a:r>
            <a:r>
              <a:rPr dirty="0"/>
              <a:t> </a:t>
            </a:r>
            <a:r>
              <a:rPr dirty="0" err="1"/>
              <a:t>통해</a:t>
            </a:r>
            <a:r>
              <a:rPr dirty="0"/>
              <a:t> </a:t>
            </a:r>
            <a:r>
              <a:rPr dirty="0" err="1"/>
              <a:t>보이는</a:t>
            </a:r>
            <a:r>
              <a:rPr dirty="0"/>
              <a:t> </a:t>
            </a:r>
            <a:r>
              <a:rPr dirty="0" err="1"/>
              <a:t>장면을</a:t>
            </a:r>
            <a:r>
              <a:rPr dirty="0"/>
              <a:t> </a:t>
            </a:r>
            <a:r>
              <a:rPr dirty="0" err="1"/>
              <a:t>그려주는</a:t>
            </a:r>
            <a:r>
              <a:rPr dirty="0"/>
              <a:t> </a:t>
            </a:r>
            <a:r>
              <a:rPr dirty="0" err="1"/>
              <a:t>것이다</a:t>
            </a:r>
            <a:r>
              <a:rPr dirty="0"/>
              <a:t>. </a:t>
            </a:r>
            <a:r>
              <a:rPr dirty="0" err="1"/>
              <a:t>Animation은</a:t>
            </a:r>
            <a:r>
              <a:rPr dirty="0"/>
              <a:t> </a:t>
            </a:r>
            <a:r>
              <a:rPr dirty="0" err="1"/>
              <a:t>시간에</a:t>
            </a:r>
            <a:r>
              <a:rPr dirty="0"/>
              <a:t> </a:t>
            </a:r>
            <a:r>
              <a:rPr dirty="0" err="1"/>
              <a:t>따라</a:t>
            </a:r>
            <a:r>
              <a:rPr dirty="0"/>
              <a:t> </a:t>
            </a:r>
            <a:r>
              <a:rPr dirty="0" err="1"/>
              <a:t>변하는</a:t>
            </a:r>
            <a:r>
              <a:rPr dirty="0"/>
              <a:t> </a:t>
            </a:r>
            <a:r>
              <a:rPr dirty="0" err="1"/>
              <a:t>장면</a:t>
            </a:r>
            <a:r>
              <a:rPr dirty="0"/>
              <a:t> </a:t>
            </a:r>
            <a:r>
              <a:rPr dirty="0" err="1"/>
              <a:t>또는</a:t>
            </a:r>
            <a:r>
              <a:rPr dirty="0"/>
              <a:t> </a:t>
            </a:r>
            <a:r>
              <a:rPr dirty="0" err="1"/>
              <a:t>object들을</a:t>
            </a:r>
            <a:r>
              <a:rPr dirty="0"/>
              <a:t> </a:t>
            </a:r>
            <a:r>
              <a:rPr dirty="0" err="1"/>
              <a:t>변화시켜</a:t>
            </a:r>
            <a:r>
              <a:rPr dirty="0"/>
              <a:t> </a:t>
            </a:r>
            <a:r>
              <a:rPr dirty="0" err="1"/>
              <a:t>주는</a:t>
            </a:r>
            <a:r>
              <a:rPr dirty="0"/>
              <a:t> </a:t>
            </a:r>
            <a:r>
              <a:rPr dirty="0" err="1"/>
              <a:t>것이다</a:t>
            </a:r>
            <a:r>
              <a:rPr dirty="0"/>
              <a:t>.</a:t>
            </a:r>
          </a:p>
          <a:p>
            <a:pPr defTabSz="914400">
              <a:lnSpc>
                <a:spcPct val="100000"/>
              </a:lnSpc>
              <a:spcBef>
                <a:spcPts val="400"/>
              </a:spcBef>
              <a:defRPr sz="1200">
                <a:uFill>
                  <a:solidFill>
                    <a:srgbClr val="000000"/>
                  </a:solidFill>
                </a:uFill>
                <a:latin typeface="굴림"/>
                <a:ea typeface="굴림"/>
                <a:cs typeface="굴림"/>
                <a:sym typeface="굴림"/>
              </a:defRPr>
            </a:pPr>
            <a:r>
              <a:rPr dirty="0"/>
              <a:t>Creation: using a device such as a laser ranger or a three-dimensional digitizer. CAD interface, photographs, or video.</a:t>
            </a:r>
          </a:p>
          <a:p>
            <a:pPr defTabSz="914400">
              <a:lnSpc>
                <a:spcPct val="100000"/>
              </a:lnSpc>
              <a:spcBef>
                <a:spcPts val="400"/>
              </a:spcBef>
              <a:defRPr sz="1200">
                <a:uFill>
                  <a:solidFill>
                    <a:srgbClr val="000000"/>
                  </a:solidFill>
                </a:uFill>
                <a:latin typeface="굴림"/>
                <a:ea typeface="굴림"/>
                <a:cs typeface="굴림"/>
                <a:sym typeface="굴림"/>
              </a:defRPr>
            </a:pPr>
            <a:r>
              <a:rPr dirty="0"/>
              <a:t>Method: polygon mesh, b-spline, </a:t>
            </a:r>
            <a:r>
              <a:rPr dirty="0" err="1"/>
              <a:t>csg</a:t>
            </a:r>
            <a:r>
              <a:rPr dirty="0"/>
              <a:t> method, etc.</a:t>
            </a:r>
          </a:p>
          <a:p>
            <a:pPr defTabSz="914400">
              <a:lnSpc>
                <a:spcPct val="100000"/>
              </a:lnSpc>
              <a:spcBef>
                <a:spcPts val="400"/>
              </a:spcBef>
              <a:defRPr sz="1200">
                <a:uFill>
                  <a:solidFill>
                    <a:srgbClr val="000000"/>
                  </a:solidFill>
                </a:uFill>
                <a:latin typeface="굴림"/>
                <a:ea typeface="굴림"/>
                <a:cs typeface="굴림"/>
                <a:sym typeface="굴림"/>
              </a:defRPr>
            </a:pPr>
            <a:r>
              <a:rPr dirty="0"/>
              <a:t>Data structure.</a:t>
            </a:r>
          </a:p>
          <a:p>
            <a:pPr defTabSz="914400">
              <a:lnSpc>
                <a:spcPct val="100000"/>
              </a:lnSpc>
              <a:spcBef>
                <a:spcPts val="400"/>
              </a:spcBef>
              <a:defRPr sz="1200">
                <a:uFill>
                  <a:solidFill>
                    <a:srgbClr val="000000"/>
                  </a:solidFill>
                </a:uFill>
                <a:latin typeface="굴림"/>
                <a:ea typeface="굴림"/>
                <a:cs typeface="굴림"/>
                <a:sym typeface="굴림"/>
              </a:defRPr>
            </a:pPr>
            <a:r>
              <a:rPr dirty="0"/>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xfrm>
            <a:off x="381000" y="685800"/>
            <a:ext cx="6096000" cy="3429000"/>
          </a:xfrm>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pPr defTabSz="914400">
              <a:lnSpc>
                <a:spcPct val="100000"/>
              </a:lnSpc>
              <a:spcBef>
                <a:spcPts val="400"/>
              </a:spcBef>
              <a:defRPr sz="1200">
                <a:uFill>
                  <a:solidFill>
                    <a:srgbClr val="000000"/>
                  </a:solidFill>
                </a:uFill>
                <a:latin typeface="굴림"/>
                <a:ea typeface="굴림"/>
                <a:cs typeface="굴림"/>
                <a:sym typeface="굴림"/>
              </a:defRPr>
            </a:pPr>
            <a:r>
              <a:t>For efficient geometry processing, it is important to specify how to store geometry and connectivity of meshes.</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400"/>
              </a:spcBef>
              <a:defRPr sz="1200">
                <a:uFill>
                  <a:solidFill>
                    <a:srgbClr val="000000"/>
                  </a:solidFill>
                </a:uFill>
                <a:latin typeface="굴림"/>
                <a:ea typeface="굴림"/>
                <a:cs typeface="굴림"/>
                <a:sym typeface="굴림"/>
              </a:defRPr>
            </a:pPr>
            <a:r>
              <a:t>A variety of mesh data structures have been proposed and a number of implementations are available.</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400"/>
              </a:spcBef>
              <a:defRPr sz="1200">
                <a:uFill>
                  <a:solidFill>
                    <a:srgbClr val="000000"/>
                  </a:solidFill>
                </a:uFill>
                <a:latin typeface="굴림"/>
                <a:ea typeface="굴림"/>
                <a:cs typeface="굴림"/>
                <a:sym typeface="굴림"/>
              </a:defRPr>
            </a:pPr>
            <a:r>
              <a:t>In general, when choosing a data structure, we have to take into account topological requirements as well as algorithmic requirements.</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400"/>
              </a:spcBef>
              <a:defRPr sz="1200">
                <a:uFill>
                  <a:solidFill>
                    <a:srgbClr val="000000"/>
                  </a:solidFill>
                </a:uFill>
                <a:latin typeface="굴림"/>
                <a:ea typeface="굴림"/>
                <a:cs typeface="굴림"/>
                <a:sym typeface="굴림"/>
              </a:defRPr>
            </a:pPr>
            <a:r>
              <a:t>Topological requirements means which kinds of meshes need to be represented by the data structure.</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400"/>
              </a:spcBef>
              <a:defRPr sz="1200">
                <a:uFill>
                  <a:solidFill>
                    <a:srgbClr val="000000"/>
                  </a:solidFill>
                </a:uFill>
                <a:latin typeface="굴림"/>
                <a:ea typeface="굴림"/>
                <a:cs typeface="굴림"/>
                <a:sym typeface="굴림"/>
              </a:defRPr>
            </a:pPr>
            <a:r>
              <a:t>For example, we need boundaries or we can assume closed meshes. We need to represent complex edges and singular vertices. We can rely on a manifold mesh. We can represent only pure triangular meshes or we can manipulate arbitrary polygonal meshes. We can represent regular, semi-regular, or irregular meshes.</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400"/>
              </a:spcBef>
              <a:defRPr sz="1200">
                <a:uFill>
                  <a:solidFill>
                    <a:srgbClr val="000000"/>
                  </a:solidFill>
                </a:uFill>
                <a:latin typeface="굴림"/>
                <a:ea typeface="굴림"/>
                <a:cs typeface="굴림"/>
                <a:sym typeface="굴림"/>
              </a:defRPr>
            </a:pPr>
            <a:r>
              <a:t>Algorithmic requirements means which kinds of algorithms will be operating on the data structure.</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400"/>
              </a:spcBef>
              <a:defRPr sz="1200">
                <a:uFill>
                  <a:solidFill>
                    <a:srgbClr val="000000"/>
                  </a:solidFill>
                </a:uFill>
                <a:latin typeface="굴림"/>
                <a:ea typeface="굴림"/>
                <a:cs typeface="굴림"/>
                <a:sym typeface="굴림"/>
              </a:defRPr>
            </a:pPr>
            <a:r>
              <a:t>We simply want to render the mesh or we need to modify only the geometry of the mesh or we also have to modify the connectivity. We sometimes need to associate additional data with vertices, edges or faces of the mesh. We need to have constant-time access to the local neighborhoods of vertices, edges, or faces.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xfrm>
            <a:off x="381000" y="685800"/>
            <a:ext cx="6096000" cy="3429000"/>
          </a:xfrm>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pPr defTabSz="914400">
              <a:lnSpc>
                <a:spcPct val="100000"/>
              </a:lnSpc>
              <a:spcBef>
                <a:spcPts val="400"/>
              </a:spcBef>
              <a:defRPr sz="1200">
                <a:uFill>
                  <a:solidFill>
                    <a:srgbClr val="000000"/>
                  </a:solidFill>
                </a:uFill>
                <a:latin typeface="굴림"/>
                <a:ea typeface="굴림"/>
                <a:cs typeface="굴림"/>
                <a:sym typeface="굴림"/>
              </a:defRPr>
            </a:pPr>
            <a:r>
              <a:t>The simplest representation for triangle meshes would just store a set of individual triangles.</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400"/>
              </a:spcBef>
              <a:defRPr sz="1200">
                <a:uFill>
                  <a:solidFill>
                    <a:srgbClr val="000000"/>
                  </a:solidFill>
                </a:uFill>
                <a:latin typeface="굴림"/>
                <a:ea typeface="굴림"/>
                <a:cs typeface="굴림"/>
                <a:sym typeface="굴림"/>
              </a:defRPr>
            </a:pPr>
            <a:r>
              <a:t>Some data exchange formats use this representation as a common denominator.</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400"/>
              </a:spcBef>
              <a:defRPr sz="1200">
                <a:uFill>
                  <a:solidFill>
                    <a:srgbClr val="000000"/>
                  </a:solidFill>
                </a:uFill>
                <a:latin typeface="굴림"/>
                <a:ea typeface="굴림"/>
                <a:cs typeface="굴림"/>
                <a:sym typeface="굴림"/>
              </a:defRPr>
            </a:pPr>
            <a:r>
              <a:t>However, connectivity information cannot be accessed explicitly, and vertices and associated data are replicated.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xfrm>
            <a:off x="381000" y="685800"/>
            <a:ext cx="6096000" cy="3429000"/>
          </a:xfrm>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pPr defTabSz="914400">
              <a:lnSpc>
                <a:spcPct val="100000"/>
              </a:lnSpc>
              <a:spcBef>
                <a:spcPts val="400"/>
              </a:spcBef>
              <a:defRPr sz="1200">
                <a:uFill>
                  <a:solidFill>
                    <a:srgbClr val="000000"/>
                  </a:solidFill>
                </a:uFill>
                <a:latin typeface="굴림"/>
                <a:ea typeface="굴림"/>
                <a:cs typeface="굴림"/>
                <a:sym typeface="굴림"/>
              </a:defRPr>
            </a:pPr>
            <a:r>
              <a:t>A shared vertex data structure stores a table of vertices and encodes triangles as triples of indices into this table. </a:t>
            </a:r>
          </a:p>
          <a:p>
            <a:pPr defTabSz="914400">
              <a:lnSpc>
                <a:spcPct val="100000"/>
              </a:lnSpc>
              <a:spcBef>
                <a:spcPts val="400"/>
              </a:spcBef>
              <a:defRPr sz="1200">
                <a:uFill>
                  <a:solidFill>
                    <a:srgbClr val="000000"/>
                  </a:solidFill>
                </a:uFill>
                <a:latin typeface="굴림"/>
                <a:ea typeface="굴림"/>
                <a:cs typeface="굴림"/>
                <a:sym typeface="굴림"/>
              </a:defRPr>
            </a:pPr>
            <a:r>
              <a:t>So this representation can solve the replication of vertices and associated data.</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400"/>
              </a:spcBef>
              <a:defRPr sz="1200">
                <a:uFill>
                  <a:solidFill>
                    <a:srgbClr val="000000"/>
                  </a:solidFill>
                </a:uFill>
                <a:latin typeface="굴림"/>
                <a:ea typeface="굴림"/>
                <a:cs typeface="굴림"/>
                <a:sym typeface="굴림"/>
              </a:defRPr>
            </a:pPr>
            <a:r>
              <a:t>In fact this representation is used in many file formats because it is simple and efficient in storage.</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400"/>
              </a:spcBef>
              <a:defRPr sz="1200">
                <a:uFill>
                  <a:solidFill>
                    <a:srgbClr val="000000"/>
                  </a:solidFill>
                </a:uFill>
                <a:latin typeface="굴림"/>
                <a:ea typeface="굴림"/>
                <a:cs typeface="굴림"/>
                <a:sym typeface="굴림"/>
              </a:defRPr>
            </a:pPr>
            <a:r>
              <a:t>Similarly, it is efficient for certain algorithms that assume static data such as rendering. </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400"/>
              </a:spcBef>
              <a:defRPr sz="1200">
                <a:uFill>
                  <a:solidFill>
                    <a:srgbClr val="000000"/>
                  </a:solidFill>
                </a:uFill>
                <a:latin typeface="굴림"/>
                <a:ea typeface="굴림"/>
                <a:cs typeface="굴림"/>
                <a:sym typeface="굴림"/>
              </a:defRPr>
            </a:pPr>
            <a:r>
              <a:t>This is still not efficient for most algorithms because connectivity information cannot be accessed explicitly.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381000" y="685800"/>
            <a:ext cx="6096000" cy="3429000"/>
          </a:xfrm>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pPr defTabSz="914400">
              <a:lnSpc>
                <a:spcPct val="100000"/>
              </a:lnSpc>
              <a:spcBef>
                <a:spcPts val="400"/>
              </a:spcBef>
              <a:defRPr sz="1200">
                <a:uFill>
                  <a:solidFill>
                    <a:srgbClr val="000000"/>
                  </a:solidFill>
                </a:uFill>
                <a:latin typeface="굴림"/>
                <a:ea typeface="굴림"/>
                <a:cs typeface="굴림"/>
                <a:sym typeface="굴림"/>
              </a:defRPr>
            </a:pPr>
            <a:r>
              <a:t>One of the most convenient and flexible data structures in geometry processing is the halfedge data structure. This structure is able to represent arbitrary polygonal meshes</a:t>
            </a:r>
          </a:p>
          <a:p>
            <a:pPr defTabSz="914400">
              <a:lnSpc>
                <a:spcPct val="100000"/>
              </a:lnSpc>
              <a:spcBef>
                <a:spcPts val="400"/>
              </a:spcBef>
              <a:defRPr sz="1200">
                <a:uFill>
                  <a:solidFill>
                    <a:srgbClr val="000000"/>
                  </a:solidFill>
                </a:uFill>
                <a:latin typeface="굴림"/>
                <a:ea typeface="굴림"/>
                <a:cs typeface="굴림"/>
                <a:sym typeface="굴림"/>
              </a:defRPr>
            </a:pPr>
            <a:r>
              <a:t>that are subsets of orientable 2-manifolds.</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400"/>
              </a:spcBef>
              <a:defRPr sz="1200">
                <a:uFill>
                  <a:solidFill>
                    <a:srgbClr val="000000"/>
                  </a:solidFill>
                </a:uFill>
                <a:latin typeface="굴림"/>
                <a:ea typeface="굴림"/>
                <a:cs typeface="굴림"/>
                <a:sym typeface="굴림"/>
              </a:defRPr>
            </a:pPr>
            <a:r>
              <a:t>For each halfedge we store a reference to </a:t>
            </a:r>
          </a:p>
          <a:p>
            <a:pPr defTabSz="914400">
              <a:lnSpc>
                <a:spcPct val="100000"/>
              </a:lnSpc>
              <a:spcBef>
                <a:spcPts val="400"/>
              </a:spcBef>
              <a:defRPr sz="1200">
                <a:uFill>
                  <a:solidFill>
                    <a:srgbClr val="000000"/>
                  </a:solidFill>
                </a:uFill>
                <a:latin typeface="굴림"/>
                <a:ea typeface="굴림"/>
                <a:cs typeface="굴림"/>
                <a:sym typeface="굴림"/>
              </a:defRPr>
            </a:pPr>
            <a:r>
              <a:t>the vertex it points to </a:t>
            </a:r>
          </a:p>
          <a:p>
            <a:pPr defTabSz="914400">
              <a:lnSpc>
                <a:spcPct val="100000"/>
              </a:lnSpc>
              <a:spcBef>
                <a:spcPts val="400"/>
              </a:spcBef>
              <a:defRPr sz="1200">
                <a:uFill>
                  <a:solidFill>
                    <a:srgbClr val="000000"/>
                  </a:solidFill>
                </a:uFill>
                <a:latin typeface="굴림"/>
                <a:ea typeface="굴림"/>
                <a:cs typeface="굴림"/>
                <a:sym typeface="굴림"/>
              </a:defRPr>
            </a:pPr>
            <a:r>
              <a:t>its adjacent face (a zero pointer, if it is a boundary halfedge)</a:t>
            </a:r>
          </a:p>
          <a:p>
            <a:pPr defTabSz="914400">
              <a:lnSpc>
                <a:spcPct val="100000"/>
              </a:lnSpc>
              <a:spcBef>
                <a:spcPts val="400"/>
              </a:spcBef>
              <a:defRPr sz="1200">
                <a:uFill>
                  <a:solidFill>
                    <a:srgbClr val="000000"/>
                  </a:solidFill>
                </a:uFill>
                <a:latin typeface="굴림"/>
                <a:ea typeface="굴림"/>
                <a:cs typeface="굴림"/>
                <a:sym typeface="굴림"/>
              </a:defRPr>
            </a:pPr>
            <a:r>
              <a:t>the next halfedge of the face or boundary (in counter-clockwise direction)</a:t>
            </a:r>
          </a:p>
          <a:p>
            <a:pPr defTabSz="914400">
              <a:lnSpc>
                <a:spcPct val="100000"/>
              </a:lnSpc>
              <a:spcBef>
                <a:spcPts val="400"/>
              </a:spcBef>
              <a:defRPr sz="1200">
                <a:uFill>
                  <a:solidFill>
                    <a:srgbClr val="000000"/>
                  </a:solidFill>
                </a:uFill>
                <a:latin typeface="굴림"/>
                <a:ea typeface="굴림"/>
                <a:cs typeface="굴림"/>
                <a:sym typeface="굴림"/>
              </a:defRPr>
            </a:pPr>
            <a:r>
              <a:t>its inverse (or opposite) halfedge</a:t>
            </a:r>
          </a:p>
          <a:p>
            <a:pPr defTabSz="914400">
              <a:lnSpc>
                <a:spcPct val="100000"/>
              </a:lnSpc>
              <a:spcBef>
                <a:spcPts val="400"/>
              </a:spcBef>
              <a:defRPr sz="1200">
                <a:uFill>
                  <a:solidFill>
                    <a:srgbClr val="000000"/>
                  </a:solidFill>
                </a:uFill>
                <a:latin typeface="굴림"/>
                <a:ea typeface="굴림"/>
                <a:cs typeface="굴림"/>
                <a:sym typeface="굴림"/>
              </a:defRPr>
            </a:pPr>
            <a:r>
              <a:t>the previous half-edge in the face (optional for better performance)</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400"/>
              </a:spcBef>
              <a:defRPr sz="1200">
                <a:uFill>
                  <a:solidFill>
                    <a:srgbClr val="000000"/>
                  </a:solidFill>
                </a:uFill>
                <a:latin typeface="굴림"/>
                <a:ea typeface="굴림"/>
                <a:cs typeface="굴림"/>
                <a:sym typeface="굴림"/>
              </a:defRPr>
            </a:pPr>
            <a:r>
              <a:t>Additionally we store references for each face to one of its adjacent halfedges and for each vertex to one of its outgoing halfedges.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noRot="1" noChangeAspect="1"/>
          </p:cNvSpPr>
          <p:nvPr>
            <p:ph type="sldImg"/>
          </p:nvPr>
        </p:nvSpPr>
        <p:spPr>
          <a:xfrm>
            <a:off x="381000" y="685800"/>
            <a:ext cx="6096000" cy="3429000"/>
          </a:xfrm>
          <a:prstGeom prst="rect">
            <a:avLst/>
          </a:prstGeom>
        </p:spPr>
        <p:txBody>
          <a:bodyPr/>
          <a:lstStyle/>
          <a:p>
            <a:endParaRPr/>
          </a:p>
        </p:txBody>
      </p:sp>
      <p:sp>
        <p:nvSpPr>
          <p:cNvPr id="194" name="Shape 194"/>
          <p:cNvSpPr>
            <a:spLocks noGrp="1"/>
          </p:cNvSpPr>
          <p:nvPr>
            <p:ph type="body" sz="quarter" idx="1"/>
          </p:nvPr>
        </p:nvSpPr>
        <p:spPr>
          <a:prstGeom prst="rect">
            <a:avLst/>
          </a:prstGeom>
        </p:spPr>
        <p:txBody>
          <a:bodyPr/>
          <a:lstStyle/>
          <a:p>
            <a:pPr defTabSz="914400">
              <a:lnSpc>
                <a:spcPct val="100000"/>
              </a:lnSpc>
              <a:spcBef>
                <a:spcPts val="400"/>
              </a:spcBef>
              <a:defRPr sz="1200">
                <a:uFill>
                  <a:solidFill>
                    <a:srgbClr val="000000"/>
                  </a:solidFill>
                </a:uFill>
                <a:latin typeface="굴림"/>
                <a:ea typeface="굴림"/>
                <a:cs typeface="굴림"/>
                <a:sym typeface="굴림"/>
              </a:defRPr>
            </a:pPr>
            <a:r>
              <a:t>Here, I’ll illustrate one-ring traversal of vertices of each vertex.</a:t>
            </a:r>
          </a:p>
          <a:p>
            <a:pPr defTabSz="914400">
              <a:lnSpc>
                <a:spcPct val="100000"/>
              </a:lnSpc>
              <a:spcBef>
                <a:spcPts val="400"/>
              </a:spcBef>
              <a:defRPr sz="1200">
                <a:uFill>
                  <a:solidFill>
                    <a:srgbClr val="000000"/>
                  </a:solidFill>
                </a:uFill>
                <a:latin typeface="굴림"/>
                <a:ea typeface="굴림"/>
                <a:cs typeface="굴림"/>
                <a:sym typeface="굴림"/>
              </a:defRPr>
            </a:pPr>
            <a:endParaRPr/>
          </a:p>
          <a:p>
            <a:pPr defTabSz="914400">
              <a:lnSpc>
                <a:spcPct val="100000"/>
              </a:lnSpc>
              <a:spcBef>
                <a:spcPts val="400"/>
              </a:spcBef>
              <a:defRPr sz="1200">
                <a:uFill>
                  <a:solidFill>
                    <a:srgbClr val="000000"/>
                  </a:solidFill>
                </a:uFill>
                <a:latin typeface="굴림"/>
                <a:ea typeface="굴림"/>
                <a:cs typeface="굴림"/>
                <a:sym typeface="굴림"/>
              </a:defRPr>
            </a:pPr>
            <a:r>
              <a:t>For a given vertex,</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lvl1pPr defTabSz="914400">
              <a:lnSpc>
                <a:spcPct val="100000"/>
              </a:lnSpc>
              <a:spcBef>
                <a:spcPts val="400"/>
              </a:spcBef>
              <a:defRPr sz="1200">
                <a:uFill>
                  <a:solidFill>
                    <a:srgbClr val="000000"/>
                  </a:solidFill>
                </a:uFill>
                <a:latin typeface="굴림"/>
                <a:ea typeface="굴림"/>
                <a:cs typeface="굴림"/>
                <a:sym typeface="굴림"/>
              </a:defRPr>
            </a:lvl1pPr>
          </a:lstStyle>
          <a:p>
            <a:r>
              <a:t>With an outgoing halfedge, we can access the first neighbor vertex.</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lvl1pPr defTabSz="914400">
              <a:lnSpc>
                <a:spcPct val="100000"/>
              </a:lnSpc>
              <a:spcBef>
                <a:spcPts val="400"/>
              </a:spcBef>
              <a:defRPr sz="1200">
                <a:uFill>
                  <a:solidFill>
                    <a:srgbClr val="000000"/>
                  </a:solidFill>
                </a:uFill>
                <a:latin typeface="굴림"/>
                <a:ea typeface="굴림"/>
                <a:cs typeface="굴림"/>
                <a:sym typeface="굴림"/>
              </a:defRPr>
            </a:lvl1pPr>
          </a:lstStyle>
          <a:p>
            <a:r>
              <a:t>Then, we take the opposite halfedge of the outgoing halfedge.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60625" y="1079398"/>
            <a:ext cx="14305717" cy="5071872"/>
          </a:xfrm>
        </p:spPr>
        <p:txBody>
          <a:bodyPr anchor="ctr" anchorCtr="0">
            <a:normAutofit/>
          </a:bodyPr>
          <a:lstStyle>
            <a:lvl1pPr algn="ctr">
              <a:lnSpc>
                <a:spcPct val="85000"/>
              </a:lnSpc>
              <a:defRPr sz="6600" b="1" spc="-71" baseline="0">
                <a:solidFill>
                  <a:schemeClr val="tx2"/>
                </a:solidFill>
                <a:latin typeface="Calibri" charset="0"/>
                <a:ea typeface="Calibri" charset="0"/>
                <a:cs typeface="Calibri"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1564565" y="6336883"/>
            <a:ext cx="14305717" cy="1625600"/>
          </a:xfrm>
        </p:spPr>
        <p:txBody>
          <a:bodyPr lIns="91440" rIns="91440">
            <a:normAutofit/>
          </a:bodyPr>
          <a:lstStyle>
            <a:lvl1pPr marL="0" indent="0" algn="ctr">
              <a:buNone/>
              <a:defRPr sz="3413" b="1" cap="none" spc="0" baseline="0">
                <a:solidFill>
                  <a:schemeClr val="bg2"/>
                </a:solidFill>
                <a:latin typeface="+mj-lt"/>
              </a:defRPr>
            </a:lvl1pPr>
            <a:lvl2pPr marL="650296" indent="0" algn="ctr">
              <a:buNone/>
              <a:defRPr sz="3413"/>
            </a:lvl2pPr>
            <a:lvl3pPr marL="1300590" indent="0" algn="ctr">
              <a:buNone/>
              <a:defRPr sz="3413"/>
            </a:lvl3pPr>
            <a:lvl4pPr marL="1950886" indent="0" algn="ctr">
              <a:buNone/>
              <a:defRPr sz="2844"/>
            </a:lvl4pPr>
            <a:lvl5pPr marL="2601179" indent="0" algn="ctr">
              <a:buNone/>
              <a:defRPr sz="2844"/>
            </a:lvl5pPr>
            <a:lvl6pPr marL="3251474" indent="0" algn="ctr">
              <a:buNone/>
              <a:defRPr sz="2844"/>
            </a:lvl6pPr>
            <a:lvl7pPr marL="3901769" indent="0" algn="ctr">
              <a:buNone/>
              <a:defRPr sz="2844"/>
            </a:lvl7pPr>
            <a:lvl8pPr marL="4552064" indent="0" algn="ctr">
              <a:buNone/>
              <a:defRPr sz="2844"/>
            </a:lvl8pPr>
            <a:lvl9pPr marL="5202359" indent="0" algn="ctr">
              <a:buNone/>
              <a:defRPr sz="2844"/>
            </a:lvl9pPr>
          </a:lstStyle>
          <a:p>
            <a:r>
              <a:rPr lang="en-US" dirty="0"/>
              <a:t>Click To Edit Master Subtitle Style</a:t>
            </a:r>
          </a:p>
        </p:txBody>
      </p:sp>
    </p:spTree>
    <p:extLst>
      <p:ext uri="{BB962C8B-B14F-4D97-AF65-F5344CB8AC3E}">
        <p14:creationId xmlns:p14="http://schemas.microsoft.com/office/powerpoint/2010/main" val="24015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3"/>
            <a:ext cx="17340263" cy="12764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p>
        </p:txBody>
      </p:sp>
      <p:sp>
        <p:nvSpPr>
          <p:cNvPr id="8" name="Freeform 7"/>
          <p:cNvSpPr/>
          <p:nvPr/>
        </p:nvSpPr>
        <p:spPr>
          <a:xfrm>
            <a:off x="-5394" y="1009614"/>
            <a:ext cx="17353509" cy="292290"/>
          </a:xfrm>
          <a:custGeom>
            <a:avLst/>
            <a:gdLst>
              <a:gd name="connsiteX0" fmla="*/ 0 w 13067071"/>
              <a:gd name="connsiteY0" fmla="*/ 265471 h 294968"/>
              <a:gd name="connsiteX1" fmla="*/ 13067071 w 13067071"/>
              <a:gd name="connsiteY1" fmla="*/ 294968 h 294968"/>
              <a:gd name="connsiteX2" fmla="*/ 13052322 w 13067071"/>
              <a:gd name="connsiteY2" fmla="*/ 132736 h 294968"/>
              <a:gd name="connsiteX3" fmla="*/ 10766322 w 13067071"/>
              <a:gd name="connsiteY3" fmla="*/ 44245 h 294968"/>
              <a:gd name="connsiteX4" fmla="*/ 6430297 w 13067071"/>
              <a:gd name="connsiteY4" fmla="*/ 191729 h 294968"/>
              <a:gd name="connsiteX5" fmla="*/ 3215148 w 13067071"/>
              <a:gd name="connsiteY5" fmla="*/ 191729 h 294968"/>
              <a:gd name="connsiteX6" fmla="*/ 58993 w 13067071"/>
              <a:gd name="connsiteY6" fmla="*/ 0 h 294968"/>
              <a:gd name="connsiteX7" fmla="*/ 0 w 13067071"/>
              <a:gd name="connsiteY7" fmla="*/ 265471 h 294968"/>
              <a:gd name="connsiteX0" fmla="*/ 0 w 13067071"/>
              <a:gd name="connsiteY0" fmla="*/ 265471 h 294968"/>
              <a:gd name="connsiteX1" fmla="*/ 13067071 w 13067071"/>
              <a:gd name="connsiteY1" fmla="*/ 294968 h 294968"/>
              <a:gd name="connsiteX2" fmla="*/ 13052322 w 13067071"/>
              <a:gd name="connsiteY2" fmla="*/ 132736 h 294968"/>
              <a:gd name="connsiteX3" fmla="*/ 10766322 w 13067071"/>
              <a:gd name="connsiteY3" fmla="*/ 44245 h 294968"/>
              <a:gd name="connsiteX4" fmla="*/ 6430297 w 13067071"/>
              <a:gd name="connsiteY4" fmla="*/ 191729 h 294968"/>
              <a:gd name="connsiteX5" fmla="*/ 3215148 w 13067071"/>
              <a:gd name="connsiteY5" fmla="*/ 191729 h 294968"/>
              <a:gd name="connsiteX6" fmla="*/ 58993 w 13067071"/>
              <a:gd name="connsiteY6" fmla="*/ 0 h 294968"/>
              <a:gd name="connsiteX7" fmla="*/ 0 w 13067071"/>
              <a:gd name="connsiteY7" fmla="*/ 265471 h 294968"/>
              <a:gd name="connsiteX0" fmla="*/ 0 w 13067071"/>
              <a:gd name="connsiteY0" fmla="*/ 265471 h 294968"/>
              <a:gd name="connsiteX1" fmla="*/ 13067071 w 13067071"/>
              <a:gd name="connsiteY1" fmla="*/ 294968 h 294968"/>
              <a:gd name="connsiteX2" fmla="*/ 13052322 w 13067071"/>
              <a:gd name="connsiteY2" fmla="*/ 132736 h 294968"/>
              <a:gd name="connsiteX3" fmla="*/ 10766322 w 13067071"/>
              <a:gd name="connsiteY3" fmla="*/ 44245 h 294968"/>
              <a:gd name="connsiteX4" fmla="*/ 6430297 w 13067071"/>
              <a:gd name="connsiteY4" fmla="*/ 191729 h 294968"/>
              <a:gd name="connsiteX5" fmla="*/ 3215148 w 13067071"/>
              <a:gd name="connsiteY5" fmla="*/ 191729 h 294968"/>
              <a:gd name="connsiteX6" fmla="*/ 58993 w 13067071"/>
              <a:gd name="connsiteY6" fmla="*/ 0 h 294968"/>
              <a:gd name="connsiteX7" fmla="*/ 0 w 13067071"/>
              <a:gd name="connsiteY7" fmla="*/ 265471 h 294968"/>
              <a:gd name="connsiteX0" fmla="*/ 0 w 13067071"/>
              <a:gd name="connsiteY0" fmla="*/ 266004 h 295501"/>
              <a:gd name="connsiteX1" fmla="*/ 13067071 w 13067071"/>
              <a:gd name="connsiteY1" fmla="*/ 295501 h 295501"/>
              <a:gd name="connsiteX2" fmla="*/ 13052322 w 13067071"/>
              <a:gd name="connsiteY2" fmla="*/ 133269 h 295501"/>
              <a:gd name="connsiteX3" fmla="*/ 10766322 w 13067071"/>
              <a:gd name="connsiteY3" fmla="*/ 44778 h 295501"/>
              <a:gd name="connsiteX4" fmla="*/ 6430297 w 13067071"/>
              <a:gd name="connsiteY4" fmla="*/ 192262 h 295501"/>
              <a:gd name="connsiteX5" fmla="*/ 3215148 w 13067071"/>
              <a:gd name="connsiteY5" fmla="*/ 192262 h 295501"/>
              <a:gd name="connsiteX6" fmla="*/ 58993 w 13067071"/>
              <a:gd name="connsiteY6" fmla="*/ 533 h 295501"/>
              <a:gd name="connsiteX7" fmla="*/ 0 w 13067071"/>
              <a:gd name="connsiteY7" fmla="*/ 266004 h 295501"/>
              <a:gd name="connsiteX0" fmla="*/ 0 w 13022826"/>
              <a:gd name="connsiteY0" fmla="*/ 266004 h 295501"/>
              <a:gd name="connsiteX1" fmla="*/ 13022826 w 13022826"/>
              <a:gd name="connsiteY1" fmla="*/ 295501 h 295501"/>
              <a:gd name="connsiteX2" fmla="*/ 13008077 w 13022826"/>
              <a:gd name="connsiteY2" fmla="*/ 133269 h 295501"/>
              <a:gd name="connsiteX3" fmla="*/ 10722077 w 13022826"/>
              <a:gd name="connsiteY3" fmla="*/ 44778 h 295501"/>
              <a:gd name="connsiteX4" fmla="*/ 6386052 w 13022826"/>
              <a:gd name="connsiteY4" fmla="*/ 192262 h 295501"/>
              <a:gd name="connsiteX5" fmla="*/ 3170903 w 13022826"/>
              <a:gd name="connsiteY5" fmla="*/ 192262 h 295501"/>
              <a:gd name="connsiteX6" fmla="*/ 14748 w 13022826"/>
              <a:gd name="connsiteY6" fmla="*/ 533 h 295501"/>
              <a:gd name="connsiteX7" fmla="*/ 0 w 13022826"/>
              <a:gd name="connsiteY7" fmla="*/ 266004 h 295501"/>
              <a:gd name="connsiteX0" fmla="*/ 0 w 13022826"/>
              <a:gd name="connsiteY0" fmla="*/ 258747 h 288244"/>
              <a:gd name="connsiteX1" fmla="*/ 13022826 w 13022826"/>
              <a:gd name="connsiteY1" fmla="*/ 288244 h 288244"/>
              <a:gd name="connsiteX2" fmla="*/ 13008077 w 13022826"/>
              <a:gd name="connsiteY2" fmla="*/ 126012 h 288244"/>
              <a:gd name="connsiteX3" fmla="*/ 10722077 w 13022826"/>
              <a:gd name="connsiteY3" fmla="*/ 37521 h 288244"/>
              <a:gd name="connsiteX4" fmla="*/ 6386052 w 13022826"/>
              <a:gd name="connsiteY4" fmla="*/ 185005 h 288244"/>
              <a:gd name="connsiteX5" fmla="*/ 3170903 w 13022826"/>
              <a:gd name="connsiteY5" fmla="*/ 185005 h 288244"/>
              <a:gd name="connsiteX6" fmla="*/ 0 w 13022826"/>
              <a:gd name="connsiteY6" fmla="*/ 650 h 288244"/>
              <a:gd name="connsiteX7" fmla="*/ 0 w 13022826"/>
              <a:gd name="connsiteY7" fmla="*/ 258747 h 288244"/>
              <a:gd name="connsiteX0" fmla="*/ 0 w 13010688"/>
              <a:gd name="connsiteY0" fmla="*/ 258747 h 292290"/>
              <a:gd name="connsiteX1" fmla="*/ 13010688 w 13010688"/>
              <a:gd name="connsiteY1" fmla="*/ 292290 h 292290"/>
              <a:gd name="connsiteX2" fmla="*/ 13008077 w 13010688"/>
              <a:gd name="connsiteY2" fmla="*/ 126012 h 292290"/>
              <a:gd name="connsiteX3" fmla="*/ 10722077 w 13010688"/>
              <a:gd name="connsiteY3" fmla="*/ 37521 h 292290"/>
              <a:gd name="connsiteX4" fmla="*/ 6386052 w 13010688"/>
              <a:gd name="connsiteY4" fmla="*/ 185005 h 292290"/>
              <a:gd name="connsiteX5" fmla="*/ 3170903 w 13010688"/>
              <a:gd name="connsiteY5" fmla="*/ 185005 h 292290"/>
              <a:gd name="connsiteX6" fmla="*/ 0 w 13010688"/>
              <a:gd name="connsiteY6" fmla="*/ 650 h 292290"/>
              <a:gd name="connsiteX7" fmla="*/ 0 w 13010688"/>
              <a:gd name="connsiteY7" fmla="*/ 258747 h 292290"/>
              <a:gd name="connsiteX0" fmla="*/ 0 w 13022826"/>
              <a:gd name="connsiteY0" fmla="*/ 278977 h 292290"/>
              <a:gd name="connsiteX1" fmla="*/ 13022826 w 13022826"/>
              <a:gd name="connsiteY1" fmla="*/ 292290 h 292290"/>
              <a:gd name="connsiteX2" fmla="*/ 13020215 w 13022826"/>
              <a:gd name="connsiteY2" fmla="*/ 126012 h 292290"/>
              <a:gd name="connsiteX3" fmla="*/ 10734215 w 13022826"/>
              <a:gd name="connsiteY3" fmla="*/ 37521 h 292290"/>
              <a:gd name="connsiteX4" fmla="*/ 6398190 w 13022826"/>
              <a:gd name="connsiteY4" fmla="*/ 185005 h 292290"/>
              <a:gd name="connsiteX5" fmla="*/ 3183041 w 13022826"/>
              <a:gd name="connsiteY5" fmla="*/ 185005 h 292290"/>
              <a:gd name="connsiteX6" fmla="*/ 12138 w 13022826"/>
              <a:gd name="connsiteY6" fmla="*/ 650 h 292290"/>
              <a:gd name="connsiteX7" fmla="*/ 0 w 13022826"/>
              <a:gd name="connsiteY7" fmla="*/ 278977 h 292290"/>
              <a:gd name="connsiteX0" fmla="*/ 0 w 13014734"/>
              <a:gd name="connsiteY0" fmla="*/ 278977 h 292290"/>
              <a:gd name="connsiteX1" fmla="*/ 13014734 w 13014734"/>
              <a:gd name="connsiteY1" fmla="*/ 292290 h 292290"/>
              <a:gd name="connsiteX2" fmla="*/ 13012123 w 13014734"/>
              <a:gd name="connsiteY2" fmla="*/ 126012 h 292290"/>
              <a:gd name="connsiteX3" fmla="*/ 10726123 w 13014734"/>
              <a:gd name="connsiteY3" fmla="*/ 37521 h 292290"/>
              <a:gd name="connsiteX4" fmla="*/ 6390098 w 13014734"/>
              <a:gd name="connsiteY4" fmla="*/ 185005 h 292290"/>
              <a:gd name="connsiteX5" fmla="*/ 3174949 w 13014734"/>
              <a:gd name="connsiteY5" fmla="*/ 185005 h 292290"/>
              <a:gd name="connsiteX6" fmla="*/ 4046 w 13014734"/>
              <a:gd name="connsiteY6" fmla="*/ 650 h 292290"/>
              <a:gd name="connsiteX7" fmla="*/ 0 w 13014734"/>
              <a:gd name="connsiteY7" fmla="*/ 278977 h 2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14734" h="292290">
                <a:moveTo>
                  <a:pt x="0" y="278977"/>
                </a:moveTo>
                <a:lnTo>
                  <a:pt x="13014734" y="292290"/>
                </a:lnTo>
                <a:cubicBezTo>
                  <a:pt x="13013864" y="236864"/>
                  <a:pt x="13012993" y="181438"/>
                  <a:pt x="13012123" y="126012"/>
                </a:cubicBezTo>
                <a:cubicBezTo>
                  <a:pt x="12628665" y="84225"/>
                  <a:pt x="11829794" y="27689"/>
                  <a:pt x="10726123" y="37521"/>
                </a:cubicBezTo>
                <a:cubicBezTo>
                  <a:pt x="9622452" y="47353"/>
                  <a:pt x="7461814" y="185005"/>
                  <a:pt x="6390098" y="185005"/>
                </a:cubicBezTo>
                <a:cubicBezTo>
                  <a:pt x="5318382" y="185005"/>
                  <a:pt x="4239291" y="215731"/>
                  <a:pt x="3174949" y="185005"/>
                </a:cubicBezTo>
                <a:cubicBezTo>
                  <a:pt x="2110607" y="154279"/>
                  <a:pt x="539904" y="-11640"/>
                  <a:pt x="4046" y="650"/>
                </a:cubicBezTo>
                <a:cubicBezTo>
                  <a:pt x="2697" y="93426"/>
                  <a:pt x="1349" y="186201"/>
                  <a:pt x="0" y="278977"/>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p>
        </p:txBody>
      </p:sp>
      <p:sp>
        <p:nvSpPr>
          <p:cNvPr id="2" name="Title 1"/>
          <p:cNvSpPr>
            <a:spLocks noGrp="1"/>
          </p:cNvSpPr>
          <p:nvPr>
            <p:ph type="title"/>
          </p:nvPr>
        </p:nvSpPr>
        <p:spPr>
          <a:xfrm>
            <a:off x="701003" y="124275"/>
            <a:ext cx="16034270" cy="1012801"/>
          </a:xfrm>
        </p:spPr>
        <p:txBody>
          <a:bodyPr anchor="ctr" anchorCtr="0">
            <a:normAutofit/>
          </a:bodyPr>
          <a:lstStyle>
            <a:lvl1pPr>
              <a:defRPr sz="5000" b="1" i="0">
                <a:solidFill>
                  <a:schemeClr val="bg1"/>
                </a:solidFill>
                <a:latin typeface="Calibri" charset="0"/>
                <a:ea typeface="Calibri" charset="0"/>
                <a:cs typeface="Calibri"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1">
                <a:solidFill>
                  <a:schemeClr val="tx1">
                    <a:lumMod val="95000"/>
                    <a:lumOff val="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0551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7" name="Rectangle 6"/>
          <p:cNvSpPr/>
          <p:nvPr/>
        </p:nvSpPr>
        <p:spPr>
          <a:xfrm>
            <a:off x="0" y="3"/>
            <a:ext cx="17340263" cy="12764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p>
        </p:txBody>
      </p:sp>
      <p:sp>
        <p:nvSpPr>
          <p:cNvPr id="8" name="Freeform 7"/>
          <p:cNvSpPr/>
          <p:nvPr/>
        </p:nvSpPr>
        <p:spPr>
          <a:xfrm>
            <a:off x="-5394" y="1009614"/>
            <a:ext cx="17353509" cy="292290"/>
          </a:xfrm>
          <a:custGeom>
            <a:avLst/>
            <a:gdLst>
              <a:gd name="connsiteX0" fmla="*/ 0 w 13067071"/>
              <a:gd name="connsiteY0" fmla="*/ 265471 h 294968"/>
              <a:gd name="connsiteX1" fmla="*/ 13067071 w 13067071"/>
              <a:gd name="connsiteY1" fmla="*/ 294968 h 294968"/>
              <a:gd name="connsiteX2" fmla="*/ 13052322 w 13067071"/>
              <a:gd name="connsiteY2" fmla="*/ 132736 h 294968"/>
              <a:gd name="connsiteX3" fmla="*/ 10766322 w 13067071"/>
              <a:gd name="connsiteY3" fmla="*/ 44245 h 294968"/>
              <a:gd name="connsiteX4" fmla="*/ 6430297 w 13067071"/>
              <a:gd name="connsiteY4" fmla="*/ 191729 h 294968"/>
              <a:gd name="connsiteX5" fmla="*/ 3215148 w 13067071"/>
              <a:gd name="connsiteY5" fmla="*/ 191729 h 294968"/>
              <a:gd name="connsiteX6" fmla="*/ 58993 w 13067071"/>
              <a:gd name="connsiteY6" fmla="*/ 0 h 294968"/>
              <a:gd name="connsiteX7" fmla="*/ 0 w 13067071"/>
              <a:gd name="connsiteY7" fmla="*/ 265471 h 294968"/>
              <a:gd name="connsiteX0" fmla="*/ 0 w 13067071"/>
              <a:gd name="connsiteY0" fmla="*/ 265471 h 294968"/>
              <a:gd name="connsiteX1" fmla="*/ 13067071 w 13067071"/>
              <a:gd name="connsiteY1" fmla="*/ 294968 h 294968"/>
              <a:gd name="connsiteX2" fmla="*/ 13052322 w 13067071"/>
              <a:gd name="connsiteY2" fmla="*/ 132736 h 294968"/>
              <a:gd name="connsiteX3" fmla="*/ 10766322 w 13067071"/>
              <a:gd name="connsiteY3" fmla="*/ 44245 h 294968"/>
              <a:gd name="connsiteX4" fmla="*/ 6430297 w 13067071"/>
              <a:gd name="connsiteY4" fmla="*/ 191729 h 294968"/>
              <a:gd name="connsiteX5" fmla="*/ 3215148 w 13067071"/>
              <a:gd name="connsiteY5" fmla="*/ 191729 h 294968"/>
              <a:gd name="connsiteX6" fmla="*/ 58993 w 13067071"/>
              <a:gd name="connsiteY6" fmla="*/ 0 h 294968"/>
              <a:gd name="connsiteX7" fmla="*/ 0 w 13067071"/>
              <a:gd name="connsiteY7" fmla="*/ 265471 h 294968"/>
              <a:gd name="connsiteX0" fmla="*/ 0 w 13067071"/>
              <a:gd name="connsiteY0" fmla="*/ 265471 h 294968"/>
              <a:gd name="connsiteX1" fmla="*/ 13067071 w 13067071"/>
              <a:gd name="connsiteY1" fmla="*/ 294968 h 294968"/>
              <a:gd name="connsiteX2" fmla="*/ 13052322 w 13067071"/>
              <a:gd name="connsiteY2" fmla="*/ 132736 h 294968"/>
              <a:gd name="connsiteX3" fmla="*/ 10766322 w 13067071"/>
              <a:gd name="connsiteY3" fmla="*/ 44245 h 294968"/>
              <a:gd name="connsiteX4" fmla="*/ 6430297 w 13067071"/>
              <a:gd name="connsiteY4" fmla="*/ 191729 h 294968"/>
              <a:gd name="connsiteX5" fmla="*/ 3215148 w 13067071"/>
              <a:gd name="connsiteY5" fmla="*/ 191729 h 294968"/>
              <a:gd name="connsiteX6" fmla="*/ 58993 w 13067071"/>
              <a:gd name="connsiteY6" fmla="*/ 0 h 294968"/>
              <a:gd name="connsiteX7" fmla="*/ 0 w 13067071"/>
              <a:gd name="connsiteY7" fmla="*/ 265471 h 294968"/>
              <a:gd name="connsiteX0" fmla="*/ 0 w 13067071"/>
              <a:gd name="connsiteY0" fmla="*/ 266004 h 295501"/>
              <a:gd name="connsiteX1" fmla="*/ 13067071 w 13067071"/>
              <a:gd name="connsiteY1" fmla="*/ 295501 h 295501"/>
              <a:gd name="connsiteX2" fmla="*/ 13052322 w 13067071"/>
              <a:gd name="connsiteY2" fmla="*/ 133269 h 295501"/>
              <a:gd name="connsiteX3" fmla="*/ 10766322 w 13067071"/>
              <a:gd name="connsiteY3" fmla="*/ 44778 h 295501"/>
              <a:gd name="connsiteX4" fmla="*/ 6430297 w 13067071"/>
              <a:gd name="connsiteY4" fmla="*/ 192262 h 295501"/>
              <a:gd name="connsiteX5" fmla="*/ 3215148 w 13067071"/>
              <a:gd name="connsiteY5" fmla="*/ 192262 h 295501"/>
              <a:gd name="connsiteX6" fmla="*/ 58993 w 13067071"/>
              <a:gd name="connsiteY6" fmla="*/ 533 h 295501"/>
              <a:gd name="connsiteX7" fmla="*/ 0 w 13067071"/>
              <a:gd name="connsiteY7" fmla="*/ 266004 h 295501"/>
              <a:gd name="connsiteX0" fmla="*/ 0 w 13022826"/>
              <a:gd name="connsiteY0" fmla="*/ 266004 h 295501"/>
              <a:gd name="connsiteX1" fmla="*/ 13022826 w 13022826"/>
              <a:gd name="connsiteY1" fmla="*/ 295501 h 295501"/>
              <a:gd name="connsiteX2" fmla="*/ 13008077 w 13022826"/>
              <a:gd name="connsiteY2" fmla="*/ 133269 h 295501"/>
              <a:gd name="connsiteX3" fmla="*/ 10722077 w 13022826"/>
              <a:gd name="connsiteY3" fmla="*/ 44778 h 295501"/>
              <a:gd name="connsiteX4" fmla="*/ 6386052 w 13022826"/>
              <a:gd name="connsiteY4" fmla="*/ 192262 h 295501"/>
              <a:gd name="connsiteX5" fmla="*/ 3170903 w 13022826"/>
              <a:gd name="connsiteY5" fmla="*/ 192262 h 295501"/>
              <a:gd name="connsiteX6" fmla="*/ 14748 w 13022826"/>
              <a:gd name="connsiteY6" fmla="*/ 533 h 295501"/>
              <a:gd name="connsiteX7" fmla="*/ 0 w 13022826"/>
              <a:gd name="connsiteY7" fmla="*/ 266004 h 295501"/>
              <a:gd name="connsiteX0" fmla="*/ 0 w 13022826"/>
              <a:gd name="connsiteY0" fmla="*/ 258747 h 288244"/>
              <a:gd name="connsiteX1" fmla="*/ 13022826 w 13022826"/>
              <a:gd name="connsiteY1" fmla="*/ 288244 h 288244"/>
              <a:gd name="connsiteX2" fmla="*/ 13008077 w 13022826"/>
              <a:gd name="connsiteY2" fmla="*/ 126012 h 288244"/>
              <a:gd name="connsiteX3" fmla="*/ 10722077 w 13022826"/>
              <a:gd name="connsiteY3" fmla="*/ 37521 h 288244"/>
              <a:gd name="connsiteX4" fmla="*/ 6386052 w 13022826"/>
              <a:gd name="connsiteY4" fmla="*/ 185005 h 288244"/>
              <a:gd name="connsiteX5" fmla="*/ 3170903 w 13022826"/>
              <a:gd name="connsiteY5" fmla="*/ 185005 h 288244"/>
              <a:gd name="connsiteX6" fmla="*/ 0 w 13022826"/>
              <a:gd name="connsiteY6" fmla="*/ 650 h 288244"/>
              <a:gd name="connsiteX7" fmla="*/ 0 w 13022826"/>
              <a:gd name="connsiteY7" fmla="*/ 258747 h 288244"/>
              <a:gd name="connsiteX0" fmla="*/ 0 w 13010688"/>
              <a:gd name="connsiteY0" fmla="*/ 258747 h 292290"/>
              <a:gd name="connsiteX1" fmla="*/ 13010688 w 13010688"/>
              <a:gd name="connsiteY1" fmla="*/ 292290 h 292290"/>
              <a:gd name="connsiteX2" fmla="*/ 13008077 w 13010688"/>
              <a:gd name="connsiteY2" fmla="*/ 126012 h 292290"/>
              <a:gd name="connsiteX3" fmla="*/ 10722077 w 13010688"/>
              <a:gd name="connsiteY3" fmla="*/ 37521 h 292290"/>
              <a:gd name="connsiteX4" fmla="*/ 6386052 w 13010688"/>
              <a:gd name="connsiteY4" fmla="*/ 185005 h 292290"/>
              <a:gd name="connsiteX5" fmla="*/ 3170903 w 13010688"/>
              <a:gd name="connsiteY5" fmla="*/ 185005 h 292290"/>
              <a:gd name="connsiteX6" fmla="*/ 0 w 13010688"/>
              <a:gd name="connsiteY6" fmla="*/ 650 h 292290"/>
              <a:gd name="connsiteX7" fmla="*/ 0 w 13010688"/>
              <a:gd name="connsiteY7" fmla="*/ 258747 h 292290"/>
              <a:gd name="connsiteX0" fmla="*/ 0 w 13022826"/>
              <a:gd name="connsiteY0" fmla="*/ 278977 h 292290"/>
              <a:gd name="connsiteX1" fmla="*/ 13022826 w 13022826"/>
              <a:gd name="connsiteY1" fmla="*/ 292290 h 292290"/>
              <a:gd name="connsiteX2" fmla="*/ 13020215 w 13022826"/>
              <a:gd name="connsiteY2" fmla="*/ 126012 h 292290"/>
              <a:gd name="connsiteX3" fmla="*/ 10734215 w 13022826"/>
              <a:gd name="connsiteY3" fmla="*/ 37521 h 292290"/>
              <a:gd name="connsiteX4" fmla="*/ 6398190 w 13022826"/>
              <a:gd name="connsiteY4" fmla="*/ 185005 h 292290"/>
              <a:gd name="connsiteX5" fmla="*/ 3183041 w 13022826"/>
              <a:gd name="connsiteY5" fmla="*/ 185005 h 292290"/>
              <a:gd name="connsiteX6" fmla="*/ 12138 w 13022826"/>
              <a:gd name="connsiteY6" fmla="*/ 650 h 292290"/>
              <a:gd name="connsiteX7" fmla="*/ 0 w 13022826"/>
              <a:gd name="connsiteY7" fmla="*/ 278977 h 292290"/>
              <a:gd name="connsiteX0" fmla="*/ 0 w 13014734"/>
              <a:gd name="connsiteY0" fmla="*/ 278977 h 292290"/>
              <a:gd name="connsiteX1" fmla="*/ 13014734 w 13014734"/>
              <a:gd name="connsiteY1" fmla="*/ 292290 h 292290"/>
              <a:gd name="connsiteX2" fmla="*/ 13012123 w 13014734"/>
              <a:gd name="connsiteY2" fmla="*/ 126012 h 292290"/>
              <a:gd name="connsiteX3" fmla="*/ 10726123 w 13014734"/>
              <a:gd name="connsiteY3" fmla="*/ 37521 h 292290"/>
              <a:gd name="connsiteX4" fmla="*/ 6390098 w 13014734"/>
              <a:gd name="connsiteY4" fmla="*/ 185005 h 292290"/>
              <a:gd name="connsiteX5" fmla="*/ 3174949 w 13014734"/>
              <a:gd name="connsiteY5" fmla="*/ 185005 h 292290"/>
              <a:gd name="connsiteX6" fmla="*/ 4046 w 13014734"/>
              <a:gd name="connsiteY6" fmla="*/ 650 h 292290"/>
              <a:gd name="connsiteX7" fmla="*/ 0 w 13014734"/>
              <a:gd name="connsiteY7" fmla="*/ 278977 h 2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14734" h="292290">
                <a:moveTo>
                  <a:pt x="0" y="278977"/>
                </a:moveTo>
                <a:lnTo>
                  <a:pt x="13014734" y="292290"/>
                </a:lnTo>
                <a:cubicBezTo>
                  <a:pt x="13013864" y="236864"/>
                  <a:pt x="13012993" y="181438"/>
                  <a:pt x="13012123" y="126012"/>
                </a:cubicBezTo>
                <a:cubicBezTo>
                  <a:pt x="12628665" y="84225"/>
                  <a:pt x="11829794" y="27689"/>
                  <a:pt x="10726123" y="37521"/>
                </a:cubicBezTo>
                <a:cubicBezTo>
                  <a:pt x="9622452" y="47353"/>
                  <a:pt x="7461814" y="185005"/>
                  <a:pt x="6390098" y="185005"/>
                </a:cubicBezTo>
                <a:cubicBezTo>
                  <a:pt x="5318382" y="185005"/>
                  <a:pt x="4239291" y="215731"/>
                  <a:pt x="3174949" y="185005"/>
                </a:cubicBezTo>
                <a:cubicBezTo>
                  <a:pt x="2110607" y="154279"/>
                  <a:pt x="539904" y="-11640"/>
                  <a:pt x="4046" y="650"/>
                </a:cubicBezTo>
                <a:cubicBezTo>
                  <a:pt x="2697" y="93426"/>
                  <a:pt x="1349" y="186201"/>
                  <a:pt x="0" y="278977"/>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p>
        </p:txBody>
      </p:sp>
      <p:sp>
        <p:nvSpPr>
          <p:cNvPr id="2" name="Title 1"/>
          <p:cNvSpPr>
            <a:spLocks noGrp="1"/>
          </p:cNvSpPr>
          <p:nvPr>
            <p:ph type="title"/>
          </p:nvPr>
        </p:nvSpPr>
        <p:spPr>
          <a:xfrm>
            <a:off x="701003" y="124275"/>
            <a:ext cx="16034270" cy="1012801"/>
          </a:xfrm>
        </p:spPr>
        <p:txBody>
          <a:bodyPr anchor="ctr" anchorCtr="0">
            <a:normAutofit/>
          </a:bodyPr>
          <a:lstStyle>
            <a:lvl1pPr>
              <a:defRPr sz="5000" b="1" i="0">
                <a:solidFill>
                  <a:schemeClr val="bg1"/>
                </a:solidFill>
                <a:latin typeface="Calibri" charset="0"/>
                <a:ea typeface="Calibri" charset="0"/>
                <a:cs typeface="Calibri"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1">
                <a:solidFill>
                  <a:schemeClr val="tx1">
                    <a:lumMod val="95000"/>
                    <a:lumOff val="5000"/>
                  </a:schemeClr>
                </a:solidFill>
              </a:defRPr>
            </a:lvl1pPr>
            <a:lvl2pPr marL="270014" indent="0">
              <a:buFontTx/>
              <a:buNone/>
              <a:defRPr sz="2400" spc="-150">
                <a:solidFill>
                  <a:schemeClr val="tx1">
                    <a:lumMod val="65000"/>
                    <a:lumOff val="35000"/>
                  </a:schemeClr>
                </a:solidFill>
                <a:latin typeface="Consolas" charset="0"/>
                <a:ea typeface="Consolas" charset="0"/>
                <a:cs typeface="Consolas" charset="0"/>
              </a:defRPr>
            </a:lvl2pPr>
            <a:lvl3pPr marL="576029" indent="0">
              <a:buFontTx/>
              <a:buNone/>
              <a:defRPr sz="2400" spc="-150">
                <a:solidFill>
                  <a:schemeClr val="tx1">
                    <a:lumMod val="65000"/>
                    <a:lumOff val="35000"/>
                  </a:schemeClr>
                </a:solidFill>
                <a:latin typeface="Consolas" charset="0"/>
                <a:ea typeface="Consolas" charset="0"/>
                <a:cs typeface="Consolas" charset="0"/>
              </a:defRPr>
            </a:lvl3pPr>
            <a:lvl4pPr marL="882044" indent="0">
              <a:buFontTx/>
              <a:buNone/>
              <a:defRPr sz="2400" spc="-150">
                <a:solidFill>
                  <a:schemeClr val="tx1">
                    <a:lumMod val="65000"/>
                    <a:lumOff val="35000"/>
                  </a:schemeClr>
                </a:solidFill>
                <a:latin typeface="Consolas" charset="0"/>
                <a:ea typeface="Consolas" charset="0"/>
                <a:cs typeface="Consolas" charset="0"/>
              </a:defRPr>
            </a:lvl4pPr>
            <a:lvl5pPr marL="1188059" indent="0">
              <a:buFontTx/>
              <a:buNone/>
              <a:defRPr sz="2400" spc="-150">
                <a:solidFill>
                  <a:schemeClr val="tx1">
                    <a:lumMod val="65000"/>
                    <a:lumOff val="35000"/>
                  </a:schemeClr>
                </a:solidFill>
                <a:latin typeface="Consolas" charset="0"/>
                <a:ea typeface="Consolas" charset="0"/>
                <a:cs typeface="Consolas"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0934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p:cNvSpPr/>
          <p:nvPr/>
        </p:nvSpPr>
        <p:spPr>
          <a:xfrm>
            <a:off x="0" y="3"/>
            <a:ext cx="17340263" cy="12764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p>
        </p:txBody>
      </p:sp>
      <p:sp>
        <p:nvSpPr>
          <p:cNvPr id="10" name="Freeform 9"/>
          <p:cNvSpPr/>
          <p:nvPr/>
        </p:nvSpPr>
        <p:spPr>
          <a:xfrm>
            <a:off x="-5394" y="1009614"/>
            <a:ext cx="17353509" cy="292290"/>
          </a:xfrm>
          <a:custGeom>
            <a:avLst/>
            <a:gdLst>
              <a:gd name="connsiteX0" fmla="*/ 0 w 13067071"/>
              <a:gd name="connsiteY0" fmla="*/ 265471 h 294968"/>
              <a:gd name="connsiteX1" fmla="*/ 13067071 w 13067071"/>
              <a:gd name="connsiteY1" fmla="*/ 294968 h 294968"/>
              <a:gd name="connsiteX2" fmla="*/ 13052322 w 13067071"/>
              <a:gd name="connsiteY2" fmla="*/ 132736 h 294968"/>
              <a:gd name="connsiteX3" fmla="*/ 10766322 w 13067071"/>
              <a:gd name="connsiteY3" fmla="*/ 44245 h 294968"/>
              <a:gd name="connsiteX4" fmla="*/ 6430297 w 13067071"/>
              <a:gd name="connsiteY4" fmla="*/ 191729 h 294968"/>
              <a:gd name="connsiteX5" fmla="*/ 3215148 w 13067071"/>
              <a:gd name="connsiteY5" fmla="*/ 191729 h 294968"/>
              <a:gd name="connsiteX6" fmla="*/ 58993 w 13067071"/>
              <a:gd name="connsiteY6" fmla="*/ 0 h 294968"/>
              <a:gd name="connsiteX7" fmla="*/ 0 w 13067071"/>
              <a:gd name="connsiteY7" fmla="*/ 265471 h 294968"/>
              <a:gd name="connsiteX0" fmla="*/ 0 w 13067071"/>
              <a:gd name="connsiteY0" fmla="*/ 265471 h 294968"/>
              <a:gd name="connsiteX1" fmla="*/ 13067071 w 13067071"/>
              <a:gd name="connsiteY1" fmla="*/ 294968 h 294968"/>
              <a:gd name="connsiteX2" fmla="*/ 13052322 w 13067071"/>
              <a:gd name="connsiteY2" fmla="*/ 132736 h 294968"/>
              <a:gd name="connsiteX3" fmla="*/ 10766322 w 13067071"/>
              <a:gd name="connsiteY3" fmla="*/ 44245 h 294968"/>
              <a:gd name="connsiteX4" fmla="*/ 6430297 w 13067071"/>
              <a:gd name="connsiteY4" fmla="*/ 191729 h 294968"/>
              <a:gd name="connsiteX5" fmla="*/ 3215148 w 13067071"/>
              <a:gd name="connsiteY5" fmla="*/ 191729 h 294968"/>
              <a:gd name="connsiteX6" fmla="*/ 58993 w 13067071"/>
              <a:gd name="connsiteY6" fmla="*/ 0 h 294968"/>
              <a:gd name="connsiteX7" fmla="*/ 0 w 13067071"/>
              <a:gd name="connsiteY7" fmla="*/ 265471 h 294968"/>
              <a:gd name="connsiteX0" fmla="*/ 0 w 13067071"/>
              <a:gd name="connsiteY0" fmla="*/ 265471 h 294968"/>
              <a:gd name="connsiteX1" fmla="*/ 13067071 w 13067071"/>
              <a:gd name="connsiteY1" fmla="*/ 294968 h 294968"/>
              <a:gd name="connsiteX2" fmla="*/ 13052322 w 13067071"/>
              <a:gd name="connsiteY2" fmla="*/ 132736 h 294968"/>
              <a:gd name="connsiteX3" fmla="*/ 10766322 w 13067071"/>
              <a:gd name="connsiteY3" fmla="*/ 44245 h 294968"/>
              <a:gd name="connsiteX4" fmla="*/ 6430297 w 13067071"/>
              <a:gd name="connsiteY4" fmla="*/ 191729 h 294968"/>
              <a:gd name="connsiteX5" fmla="*/ 3215148 w 13067071"/>
              <a:gd name="connsiteY5" fmla="*/ 191729 h 294968"/>
              <a:gd name="connsiteX6" fmla="*/ 58993 w 13067071"/>
              <a:gd name="connsiteY6" fmla="*/ 0 h 294968"/>
              <a:gd name="connsiteX7" fmla="*/ 0 w 13067071"/>
              <a:gd name="connsiteY7" fmla="*/ 265471 h 294968"/>
              <a:gd name="connsiteX0" fmla="*/ 0 w 13067071"/>
              <a:gd name="connsiteY0" fmla="*/ 266004 h 295501"/>
              <a:gd name="connsiteX1" fmla="*/ 13067071 w 13067071"/>
              <a:gd name="connsiteY1" fmla="*/ 295501 h 295501"/>
              <a:gd name="connsiteX2" fmla="*/ 13052322 w 13067071"/>
              <a:gd name="connsiteY2" fmla="*/ 133269 h 295501"/>
              <a:gd name="connsiteX3" fmla="*/ 10766322 w 13067071"/>
              <a:gd name="connsiteY3" fmla="*/ 44778 h 295501"/>
              <a:gd name="connsiteX4" fmla="*/ 6430297 w 13067071"/>
              <a:gd name="connsiteY4" fmla="*/ 192262 h 295501"/>
              <a:gd name="connsiteX5" fmla="*/ 3215148 w 13067071"/>
              <a:gd name="connsiteY5" fmla="*/ 192262 h 295501"/>
              <a:gd name="connsiteX6" fmla="*/ 58993 w 13067071"/>
              <a:gd name="connsiteY6" fmla="*/ 533 h 295501"/>
              <a:gd name="connsiteX7" fmla="*/ 0 w 13067071"/>
              <a:gd name="connsiteY7" fmla="*/ 266004 h 295501"/>
              <a:gd name="connsiteX0" fmla="*/ 0 w 13022826"/>
              <a:gd name="connsiteY0" fmla="*/ 266004 h 295501"/>
              <a:gd name="connsiteX1" fmla="*/ 13022826 w 13022826"/>
              <a:gd name="connsiteY1" fmla="*/ 295501 h 295501"/>
              <a:gd name="connsiteX2" fmla="*/ 13008077 w 13022826"/>
              <a:gd name="connsiteY2" fmla="*/ 133269 h 295501"/>
              <a:gd name="connsiteX3" fmla="*/ 10722077 w 13022826"/>
              <a:gd name="connsiteY3" fmla="*/ 44778 h 295501"/>
              <a:gd name="connsiteX4" fmla="*/ 6386052 w 13022826"/>
              <a:gd name="connsiteY4" fmla="*/ 192262 h 295501"/>
              <a:gd name="connsiteX5" fmla="*/ 3170903 w 13022826"/>
              <a:gd name="connsiteY5" fmla="*/ 192262 h 295501"/>
              <a:gd name="connsiteX6" fmla="*/ 14748 w 13022826"/>
              <a:gd name="connsiteY6" fmla="*/ 533 h 295501"/>
              <a:gd name="connsiteX7" fmla="*/ 0 w 13022826"/>
              <a:gd name="connsiteY7" fmla="*/ 266004 h 295501"/>
              <a:gd name="connsiteX0" fmla="*/ 0 w 13022826"/>
              <a:gd name="connsiteY0" fmla="*/ 258747 h 288244"/>
              <a:gd name="connsiteX1" fmla="*/ 13022826 w 13022826"/>
              <a:gd name="connsiteY1" fmla="*/ 288244 h 288244"/>
              <a:gd name="connsiteX2" fmla="*/ 13008077 w 13022826"/>
              <a:gd name="connsiteY2" fmla="*/ 126012 h 288244"/>
              <a:gd name="connsiteX3" fmla="*/ 10722077 w 13022826"/>
              <a:gd name="connsiteY3" fmla="*/ 37521 h 288244"/>
              <a:gd name="connsiteX4" fmla="*/ 6386052 w 13022826"/>
              <a:gd name="connsiteY4" fmla="*/ 185005 h 288244"/>
              <a:gd name="connsiteX5" fmla="*/ 3170903 w 13022826"/>
              <a:gd name="connsiteY5" fmla="*/ 185005 h 288244"/>
              <a:gd name="connsiteX6" fmla="*/ 0 w 13022826"/>
              <a:gd name="connsiteY6" fmla="*/ 650 h 288244"/>
              <a:gd name="connsiteX7" fmla="*/ 0 w 13022826"/>
              <a:gd name="connsiteY7" fmla="*/ 258747 h 288244"/>
              <a:gd name="connsiteX0" fmla="*/ 0 w 13010688"/>
              <a:gd name="connsiteY0" fmla="*/ 258747 h 292290"/>
              <a:gd name="connsiteX1" fmla="*/ 13010688 w 13010688"/>
              <a:gd name="connsiteY1" fmla="*/ 292290 h 292290"/>
              <a:gd name="connsiteX2" fmla="*/ 13008077 w 13010688"/>
              <a:gd name="connsiteY2" fmla="*/ 126012 h 292290"/>
              <a:gd name="connsiteX3" fmla="*/ 10722077 w 13010688"/>
              <a:gd name="connsiteY3" fmla="*/ 37521 h 292290"/>
              <a:gd name="connsiteX4" fmla="*/ 6386052 w 13010688"/>
              <a:gd name="connsiteY4" fmla="*/ 185005 h 292290"/>
              <a:gd name="connsiteX5" fmla="*/ 3170903 w 13010688"/>
              <a:gd name="connsiteY5" fmla="*/ 185005 h 292290"/>
              <a:gd name="connsiteX6" fmla="*/ 0 w 13010688"/>
              <a:gd name="connsiteY6" fmla="*/ 650 h 292290"/>
              <a:gd name="connsiteX7" fmla="*/ 0 w 13010688"/>
              <a:gd name="connsiteY7" fmla="*/ 258747 h 292290"/>
              <a:gd name="connsiteX0" fmla="*/ 0 w 13022826"/>
              <a:gd name="connsiteY0" fmla="*/ 278977 h 292290"/>
              <a:gd name="connsiteX1" fmla="*/ 13022826 w 13022826"/>
              <a:gd name="connsiteY1" fmla="*/ 292290 h 292290"/>
              <a:gd name="connsiteX2" fmla="*/ 13020215 w 13022826"/>
              <a:gd name="connsiteY2" fmla="*/ 126012 h 292290"/>
              <a:gd name="connsiteX3" fmla="*/ 10734215 w 13022826"/>
              <a:gd name="connsiteY3" fmla="*/ 37521 h 292290"/>
              <a:gd name="connsiteX4" fmla="*/ 6398190 w 13022826"/>
              <a:gd name="connsiteY4" fmla="*/ 185005 h 292290"/>
              <a:gd name="connsiteX5" fmla="*/ 3183041 w 13022826"/>
              <a:gd name="connsiteY5" fmla="*/ 185005 h 292290"/>
              <a:gd name="connsiteX6" fmla="*/ 12138 w 13022826"/>
              <a:gd name="connsiteY6" fmla="*/ 650 h 292290"/>
              <a:gd name="connsiteX7" fmla="*/ 0 w 13022826"/>
              <a:gd name="connsiteY7" fmla="*/ 278977 h 292290"/>
              <a:gd name="connsiteX0" fmla="*/ 0 w 13014734"/>
              <a:gd name="connsiteY0" fmla="*/ 278977 h 292290"/>
              <a:gd name="connsiteX1" fmla="*/ 13014734 w 13014734"/>
              <a:gd name="connsiteY1" fmla="*/ 292290 h 292290"/>
              <a:gd name="connsiteX2" fmla="*/ 13012123 w 13014734"/>
              <a:gd name="connsiteY2" fmla="*/ 126012 h 292290"/>
              <a:gd name="connsiteX3" fmla="*/ 10726123 w 13014734"/>
              <a:gd name="connsiteY3" fmla="*/ 37521 h 292290"/>
              <a:gd name="connsiteX4" fmla="*/ 6390098 w 13014734"/>
              <a:gd name="connsiteY4" fmla="*/ 185005 h 292290"/>
              <a:gd name="connsiteX5" fmla="*/ 3174949 w 13014734"/>
              <a:gd name="connsiteY5" fmla="*/ 185005 h 292290"/>
              <a:gd name="connsiteX6" fmla="*/ 4046 w 13014734"/>
              <a:gd name="connsiteY6" fmla="*/ 650 h 292290"/>
              <a:gd name="connsiteX7" fmla="*/ 0 w 13014734"/>
              <a:gd name="connsiteY7" fmla="*/ 278977 h 2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14734" h="292290">
                <a:moveTo>
                  <a:pt x="0" y="278977"/>
                </a:moveTo>
                <a:lnTo>
                  <a:pt x="13014734" y="292290"/>
                </a:lnTo>
                <a:cubicBezTo>
                  <a:pt x="13013864" y="236864"/>
                  <a:pt x="13012993" y="181438"/>
                  <a:pt x="13012123" y="126012"/>
                </a:cubicBezTo>
                <a:cubicBezTo>
                  <a:pt x="12628665" y="84225"/>
                  <a:pt x="11829794" y="27689"/>
                  <a:pt x="10726123" y="37521"/>
                </a:cubicBezTo>
                <a:cubicBezTo>
                  <a:pt x="9622452" y="47353"/>
                  <a:pt x="7461814" y="185005"/>
                  <a:pt x="6390098" y="185005"/>
                </a:cubicBezTo>
                <a:cubicBezTo>
                  <a:pt x="5318382" y="185005"/>
                  <a:pt x="4239291" y="215731"/>
                  <a:pt x="3174949" y="185005"/>
                </a:cubicBezTo>
                <a:cubicBezTo>
                  <a:pt x="2110607" y="154279"/>
                  <a:pt x="539904" y="-11640"/>
                  <a:pt x="4046" y="650"/>
                </a:cubicBezTo>
                <a:cubicBezTo>
                  <a:pt x="2697" y="93426"/>
                  <a:pt x="1349" y="186201"/>
                  <a:pt x="0" y="278977"/>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p>
        </p:txBody>
      </p:sp>
      <p:sp>
        <p:nvSpPr>
          <p:cNvPr id="8" name="Title 7"/>
          <p:cNvSpPr>
            <a:spLocks noGrp="1"/>
          </p:cNvSpPr>
          <p:nvPr>
            <p:ph type="title"/>
          </p:nvPr>
        </p:nvSpPr>
        <p:spPr>
          <a:xfrm>
            <a:off x="700821" y="124272"/>
            <a:ext cx="16032490" cy="1011600"/>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700821" y="1524000"/>
            <a:ext cx="7882609" cy="78001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719395" y="1523999"/>
            <a:ext cx="8013918" cy="78001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8319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0" y="3"/>
            <a:ext cx="17340263" cy="12764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p>
        </p:txBody>
      </p:sp>
      <p:sp>
        <p:nvSpPr>
          <p:cNvPr id="7" name="Freeform 6"/>
          <p:cNvSpPr/>
          <p:nvPr/>
        </p:nvSpPr>
        <p:spPr>
          <a:xfrm>
            <a:off x="-5394" y="1009614"/>
            <a:ext cx="17353509" cy="292290"/>
          </a:xfrm>
          <a:custGeom>
            <a:avLst/>
            <a:gdLst>
              <a:gd name="connsiteX0" fmla="*/ 0 w 13067071"/>
              <a:gd name="connsiteY0" fmla="*/ 265471 h 294968"/>
              <a:gd name="connsiteX1" fmla="*/ 13067071 w 13067071"/>
              <a:gd name="connsiteY1" fmla="*/ 294968 h 294968"/>
              <a:gd name="connsiteX2" fmla="*/ 13052322 w 13067071"/>
              <a:gd name="connsiteY2" fmla="*/ 132736 h 294968"/>
              <a:gd name="connsiteX3" fmla="*/ 10766322 w 13067071"/>
              <a:gd name="connsiteY3" fmla="*/ 44245 h 294968"/>
              <a:gd name="connsiteX4" fmla="*/ 6430297 w 13067071"/>
              <a:gd name="connsiteY4" fmla="*/ 191729 h 294968"/>
              <a:gd name="connsiteX5" fmla="*/ 3215148 w 13067071"/>
              <a:gd name="connsiteY5" fmla="*/ 191729 h 294968"/>
              <a:gd name="connsiteX6" fmla="*/ 58993 w 13067071"/>
              <a:gd name="connsiteY6" fmla="*/ 0 h 294968"/>
              <a:gd name="connsiteX7" fmla="*/ 0 w 13067071"/>
              <a:gd name="connsiteY7" fmla="*/ 265471 h 294968"/>
              <a:gd name="connsiteX0" fmla="*/ 0 w 13067071"/>
              <a:gd name="connsiteY0" fmla="*/ 265471 h 294968"/>
              <a:gd name="connsiteX1" fmla="*/ 13067071 w 13067071"/>
              <a:gd name="connsiteY1" fmla="*/ 294968 h 294968"/>
              <a:gd name="connsiteX2" fmla="*/ 13052322 w 13067071"/>
              <a:gd name="connsiteY2" fmla="*/ 132736 h 294968"/>
              <a:gd name="connsiteX3" fmla="*/ 10766322 w 13067071"/>
              <a:gd name="connsiteY3" fmla="*/ 44245 h 294968"/>
              <a:gd name="connsiteX4" fmla="*/ 6430297 w 13067071"/>
              <a:gd name="connsiteY4" fmla="*/ 191729 h 294968"/>
              <a:gd name="connsiteX5" fmla="*/ 3215148 w 13067071"/>
              <a:gd name="connsiteY5" fmla="*/ 191729 h 294968"/>
              <a:gd name="connsiteX6" fmla="*/ 58993 w 13067071"/>
              <a:gd name="connsiteY6" fmla="*/ 0 h 294968"/>
              <a:gd name="connsiteX7" fmla="*/ 0 w 13067071"/>
              <a:gd name="connsiteY7" fmla="*/ 265471 h 294968"/>
              <a:gd name="connsiteX0" fmla="*/ 0 w 13067071"/>
              <a:gd name="connsiteY0" fmla="*/ 265471 h 294968"/>
              <a:gd name="connsiteX1" fmla="*/ 13067071 w 13067071"/>
              <a:gd name="connsiteY1" fmla="*/ 294968 h 294968"/>
              <a:gd name="connsiteX2" fmla="*/ 13052322 w 13067071"/>
              <a:gd name="connsiteY2" fmla="*/ 132736 h 294968"/>
              <a:gd name="connsiteX3" fmla="*/ 10766322 w 13067071"/>
              <a:gd name="connsiteY3" fmla="*/ 44245 h 294968"/>
              <a:gd name="connsiteX4" fmla="*/ 6430297 w 13067071"/>
              <a:gd name="connsiteY4" fmla="*/ 191729 h 294968"/>
              <a:gd name="connsiteX5" fmla="*/ 3215148 w 13067071"/>
              <a:gd name="connsiteY5" fmla="*/ 191729 h 294968"/>
              <a:gd name="connsiteX6" fmla="*/ 58993 w 13067071"/>
              <a:gd name="connsiteY6" fmla="*/ 0 h 294968"/>
              <a:gd name="connsiteX7" fmla="*/ 0 w 13067071"/>
              <a:gd name="connsiteY7" fmla="*/ 265471 h 294968"/>
              <a:gd name="connsiteX0" fmla="*/ 0 w 13067071"/>
              <a:gd name="connsiteY0" fmla="*/ 266004 h 295501"/>
              <a:gd name="connsiteX1" fmla="*/ 13067071 w 13067071"/>
              <a:gd name="connsiteY1" fmla="*/ 295501 h 295501"/>
              <a:gd name="connsiteX2" fmla="*/ 13052322 w 13067071"/>
              <a:gd name="connsiteY2" fmla="*/ 133269 h 295501"/>
              <a:gd name="connsiteX3" fmla="*/ 10766322 w 13067071"/>
              <a:gd name="connsiteY3" fmla="*/ 44778 h 295501"/>
              <a:gd name="connsiteX4" fmla="*/ 6430297 w 13067071"/>
              <a:gd name="connsiteY4" fmla="*/ 192262 h 295501"/>
              <a:gd name="connsiteX5" fmla="*/ 3215148 w 13067071"/>
              <a:gd name="connsiteY5" fmla="*/ 192262 h 295501"/>
              <a:gd name="connsiteX6" fmla="*/ 58993 w 13067071"/>
              <a:gd name="connsiteY6" fmla="*/ 533 h 295501"/>
              <a:gd name="connsiteX7" fmla="*/ 0 w 13067071"/>
              <a:gd name="connsiteY7" fmla="*/ 266004 h 295501"/>
              <a:gd name="connsiteX0" fmla="*/ 0 w 13022826"/>
              <a:gd name="connsiteY0" fmla="*/ 266004 h 295501"/>
              <a:gd name="connsiteX1" fmla="*/ 13022826 w 13022826"/>
              <a:gd name="connsiteY1" fmla="*/ 295501 h 295501"/>
              <a:gd name="connsiteX2" fmla="*/ 13008077 w 13022826"/>
              <a:gd name="connsiteY2" fmla="*/ 133269 h 295501"/>
              <a:gd name="connsiteX3" fmla="*/ 10722077 w 13022826"/>
              <a:gd name="connsiteY3" fmla="*/ 44778 h 295501"/>
              <a:gd name="connsiteX4" fmla="*/ 6386052 w 13022826"/>
              <a:gd name="connsiteY4" fmla="*/ 192262 h 295501"/>
              <a:gd name="connsiteX5" fmla="*/ 3170903 w 13022826"/>
              <a:gd name="connsiteY5" fmla="*/ 192262 h 295501"/>
              <a:gd name="connsiteX6" fmla="*/ 14748 w 13022826"/>
              <a:gd name="connsiteY6" fmla="*/ 533 h 295501"/>
              <a:gd name="connsiteX7" fmla="*/ 0 w 13022826"/>
              <a:gd name="connsiteY7" fmla="*/ 266004 h 295501"/>
              <a:gd name="connsiteX0" fmla="*/ 0 w 13022826"/>
              <a:gd name="connsiteY0" fmla="*/ 258747 h 288244"/>
              <a:gd name="connsiteX1" fmla="*/ 13022826 w 13022826"/>
              <a:gd name="connsiteY1" fmla="*/ 288244 h 288244"/>
              <a:gd name="connsiteX2" fmla="*/ 13008077 w 13022826"/>
              <a:gd name="connsiteY2" fmla="*/ 126012 h 288244"/>
              <a:gd name="connsiteX3" fmla="*/ 10722077 w 13022826"/>
              <a:gd name="connsiteY3" fmla="*/ 37521 h 288244"/>
              <a:gd name="connsiteX4" fmla="*/ 6386052 w 13022826"/>
              <a:gd name="connsiteY4" fmla="*/ 185005 h 288244"/>
              <a:gd name="connsiteX5" fmla="*/ 3170903 w 13022826"/>
              <a:gd name="connsiteY5" fmla="*/ 185005 h 288244"/>
              <a:gd name="connsiteX6" fmla="*/ 0 w 13022826"/>
              <a:gd name="connsiteY6" fmla="*/ 650 h 288244"/>
              <a:gd name="connsiteX7" fmla="*/ 0 w 13022826"/>
              <a:gd name="connsiteY7" fmla="*/ 258747 h 288244"/>
              <a:gd name="connsiteX0" fmla="*/ 0 w 13010688"/>
              <a:gd name="connsiteY0" fmla="*/ 258747 h 292290"/>
              <a:gd name="connsiteX1" fmla="*/ 13010688 w 13010688"/>
              <a:gd name="connsiteY1" fmla="*/ 292290 h 292290"/>
              <a:gd name="connsiteX2" fmla="*/ 13008077 w 13010688"/>
              <a:gd name="connsiteY2" fmla="*/ 126012 h 292290"/>
              <a:gd name="connsiteX3" fmla="*/ 10722077 w 13010688"/>
              <a:gd name="connsiteY3" fmla="*/ 37521 h 292290"/>
              <a:gd name="connsiteX4" fmla="*/ 6386052 w 13010688"/>
              <a:gd name="connsiteY4" fmla="*/ 185005 h 292290"/>
              <a:gd name="connsiteX5" fmla="*/ 3170903 w 13010688"/>
              <a:gd name="connsiteY5" fmla="*/ 185005 h 292290"/>
              <a:gd name="connsiteX6" fmla="*/ 0 w 13010688"/>
              <a:gd name="connsiteY6" fmla="*/ 650 h 292290"/>
              <a:gd name="connsiteX7" fmla="*/ 0 w 13010688"/>
              <a:gd name="connsiteY7" fmla="*/ 258747 h 292290"/>
              <a:gd name="connsiteX0" fmla="*/ 0 w 13022826"/>
              <a:gd name="connsiteY0" fmla="*/ 278977 h 292290"/>
              <a:gd name="connsiteX1" fmla="*/ 13022826 w 13022826"/>
              <a:gd name="connsiteY1" fmla="*/ 292290 h 292290"/>
              <a:gd name="connsiteX2" fmla="*/ 13020215 w 13022826"/>
              <a:gd name="connsiteY2" fmla="*/ 126012 h 292290"/>
              <a:gd name="connsiteX3" fmla="*/ 10734215 w 13022826"/>
              <a:gd name="connsiteY3" fmla="*/ 37521 h 292290"/>
              <a:gd name="connsiteX4" fmla="*/ 6398190 w 13022826"/>
              <a:gd name="connsiteY4" fmla="*/ 185005 h 292290"/>
              <a:gd name="connsiteX5" fmla="*/ 3183041 w 13022826"/>
              <a:gd name="connsiteY5" fmla="*/ 185005 h 292290"/>
              <a:gd name="connsiteX6" fmla="*/ 12138 w 13022826"/>
              <a:gd name="connsiteY6" fmla="*/ 650 h 292290"/>
              <a:gd name="connsiteX7" fmla="*/ 0 w 13022826"/>
              <a:gd name="connsiteY7" fmla="*/ 278977 h 292290"/>
              <a:gd name="connsiteX0" fmla="*/ 0 w 13014734"/>
              <a:gd name="connsiteY0" fmla="*/ 278977 h 292290"/>
              <a:gd name="connsiteX1" fmla="*/ 13014734 w 13014734"/>
              <a:gd name="connsiteY1" fmla="*/ 292290 h 292290"/>
              <a:gd name="connsiteX2" fmla="*/ 13012123 w 13014734"/>
              <a:gd name="connsiteY2" fmla="*/ 126012 h 292290"/>
              <a:gd name="connsiteX3" fmla="*/ 10726123 w 13014734"/>
              <a:gd name="connsiteY3" fmla="*/ 37521 h 292290"/>
              <a:gd name="connsiteX4" fmla="*/ 6390098 w 13014734"/>
              <a:gd name="connsiteY4" fmla="*/ 185005 h 292290"/>
              <a:gd name="connsiteX5" fmla="*/ 3174949 w 13014734"/>
              <a:gd name="connsiteY5" fmla="*/ 185005 h 292290"/>
              <a:gd name="connsiteX6" fmla="*/ 4046 w 13014734"/>
              <a:gd name="connsiteY6" fmla="*/ 650 h 292290"/>
              <a:gd name="connsiteX7" fmla="*/ 0 w 13014734"/>
              <a:gd name="connsiteY7" fmla="*/ 278977 h 2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14734" h="292290">
                <a:moveTo>
                  <a:pt x="0" y="278977"/>
                </a:moveTo>
                <a:lnTo>
                  <a:pt x="13014734" y="292290"/>
                </a:lnTo>
                <a:cubicBezTo>
                  <a:pt x="13013864" y="236864"/>
                  <a:pt x="13012993" y="181438"/>
                  <a:pt x="13012123" y="126012"/>
                </a:cubicBezTo>
                <a:cubicBezTo>
                  <a:pt x="12628665" y="84225"/>
                  <a:pt x="11829794" y="27689"/>
                  <a:pt x="10726123" y="37521"/>
                </a:cubicBezTo>
                <a:cubicBezTo>
                  <a:pt x="9622452" y="47353"/>
                  <a:pt x="7461814" y="185005"/>
                  <a:pt x="6390098" y="185005"/>
                </a:cubicBezTo>
                <a:cubicBezTo>
                  <a:pt x="5318382" y="185005"/>
                  <a:pt x="4239291" y="215731"/>
                  <a:pt x="3174949" y="185005"/>
                </a:cubicBezTo>
                <a:cubicBezTo>
                  <a:pt x="2110607" y="154279"/>
                  <a:pt x="539904" y="-11640"/>
                  <a:pt x="4046" y="650"/>
                </a:cubicBezTo>
                <a:cubicBezTo>
                  <a:pt x="2697" y="93426"/>
                  <a:pt x="1349" y="186201"/>
                  <a:pt x="0" y="278977"/>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107784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930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7" y="0"/>
            <a:ext cx="5761300" cy="975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2600" dirty="0"/>
          </a:p>
        </p:txBody>
      </p:sp>
      <p:sp>
        <p:nvSpPr>
          <p:cNvPr id="2" name="Title 1"/>
          <p:cNvSpPr>
            <a:spLocks noGrp="1"/>
          </p:cNvSpPr>
          <p:nvPr>
            <p:ph type="title"/>
          </p:nvPr>
        </p:nvSpPr>
        <p:spPr>
          <a:xfrm>
            <a:off x="412962" y="484315"/>
            <a:ext cx="4789117" cy="3612199"/>
          </a:xfrm>
        </p:spPr>
        <p:txBody>
          <a:bodyPr anchor="b">
            <a:normAutofit/>
          </a:bodyPr>
          <a:lstStyle>
            <a:lvl1pPr>
              <a:defRPr sz="5000" b="1">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6174262" y="484312"/>
            <a:ext cx="10561013" cy="885698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12962" y="4161538"/>
            <a:ext cx="4789117" cy="4963734"/>
          </a:xfrm>
        </p:spPr>
        <p:txBody>
          <a:bodyPr lIns="91440" rIns="91440" anchor="ctr">
            <a:normAutofit/>
          </a:bodyPr>
          <a:lstStyle>
            <a:lvl1pPr marL="0" indent="0">
              <a:buNone/>
              <a:defRPr sz="2133">
                <a:solidFill>
                  <a:srgbClr val="FFFFFF"/>
                </a:solidFill>
              </a:defRPr>
            </a:lvl1pPr>
            <a:lvl2pPr marL="650296" indent="0">
              <a:buNone/>
              <a:defRPr sz="1707"/>
            </a:lvl2pPr>
            <a:lvl3pPr marL="1300590" indent="0">
              <a:buNone/>
              <a:defRPr sz="1422"/>
            </a:lvl3pPr>
            <a:lvl4pPr marL="1950886" indent="0">
              <a:buNone/>
              <a:defRPr sz="1280"/>
            </a:lvl4pPr>
            <a:lvl5pPr marL="2601179" indent="0">
              <a:buNone/>
              <a:defRPr sz="1280"/>
            </a:lvl5pPr>
            <a:lvl6pPr marL="3251474" indent="0">
              <a:buNone/>
              <a:defRPr sz="1280"/>
            </a:lvl6pPr>
            <a:lvl7pPr marL="3901769" indent="0">
              <a:buNone/>
              <a:defRPr sz="1280"/>
            </a:lvl7pPr>
            <a:lvl8pPr marL="4552064" indent="0">
              <a:buNone/>
              <a:defRPr sz="1280"/>
            </a:lvl8pPr>
            <a:lvl9pPr marL="5202359" indent="0">
              <a:buNone/>
              <a:defRPr sz="1280"/>
            </a:lvl9pPr>
          </a:lstStyle>
          <a:p>
            <a:pPr lvl="0"/>
            <a:r>
              <a:rPr lang="en-US"/>
              <a:t>Edit Master text styles</a:t>
            </a:r>
          </a:p>
        </p:txBody>
      </p:sp>
      <p:sp>
        <p:nvSpPr>
          <p:cNvPr id="7" name="Freeform 6"/>
          <p:cNvSpPr/>
          <p:nvPr/>
        </p:nvSpPr>
        <p:spPr>
          <a:xfrm rot="16200000">
            <a:off x="706298" y="4670178"/>
            <a:ext cx="9753602" cy="413249"/>
          </a:xfrm>
          <a:custGeom>
            <a:avLst/>
            <a:gdLst>
              <a:gd name="connsiteX0" fmla="*/ 0 w 13067071"/>
              <a:gd name="connsiteY0" fmla="*/ 265471 h 294968"/>
              <a:gd name="connsiteX1" fmla="*/ 13067071 w 13067071"/>
              <a:gd name="connsiteY1" fmla="*/ 294968 h 294968"/>
              <a:gd name="connsiteX2" fmla="*/ 13052322 w 13067071"/>
              <a:gd name="connsiteY2" fmla="*/ 132736 h 294968"/>
              <a:gd name="connsiteX3" fmla="*/ 10766322 w 13067071"/>
              <a:gd name="connsiteY3" fmla="*/ 44245 h 294968"/>
              <a:gd name="connsiteX4" fmla="*/ 6430297 w 13067071"/>
              <a:gd name="connsiteY4" fmla="*/ 191729 h 294968"/>
              <a:gd name="connsiteX5" fmla="*/ 3215148 w 13067071"/>
              <a:gd name="connsiteY5" fmla="*/ 191729 h 294968"/>
              <a:gd name="connsiteX6" fmla="*/ 58993 w 13067071"/>
              <a:gd name="connsiteY6" fmla="*/ 0 h 294968"/>
              <a:gd name="connsiteX7" fmla="*/ 0 w 13067071"/>
              <a:gd name="connsiteY7" fmla="*/ 265471 h 294968"/>
              <a:gd name="connsiteX0" fmla="*/ 0 w 13067071"/>
              <a:gd name="connsiteY0" fmla="*/ 265471 h 294968"/>
              <a:gd name="connsiteX1" fmla="*/ 13067071 w 13067071"/>
              <a:gd name="connsiteY1" fmla="*/ 294968 h 294968"/>
              <a:gd name="connsiteX2" fmla="*/ 13052322 w 13067071"/>
              <a:gd name="connsiteY2" fmla="*/ 132736 h 294968"/>
              <a:gd name="connsiteX3" fmla="*/ 10766322 w 13067071"/>
              <a:gd name="connsiteY3" fmla="*/ 44245 h 294968"/>
              <a:gd name="connsiteX4" fmla="*/ 6430297 w 13067071"/>
              <a:gd name="connsiteY4" fmla="*/ 191729 h 294968"/>
              <a:gd name="connsiteX5" fmla="*/ 3215148 w 13067071"/>
              <a:gd name="connsiteY5" fmla="*/ 191729 h 294968"/>
              <a:gd name="connsiteX6" fmla="*/ 58993 w 13067071"/>
              <a:gd name="connsiteY6" fmla="*/ 0 h 294968"/>
              <a:gd name="connsiteX7" fmla="*/ 0 w 13067071"/>
              <a:gd name="connsiteY7" fmla="*/ 265471 h 294968"/>
              <a:gd name="connsiteX0" fmla="*/ 0 w 13067071"/>
              <a:gd name="connsiteY0" fmla="*/ 265471 h 294968"/>
              <a:gd name="connsiteX1" fmla="*/ 13067071 w 13067071"/>
              <a:gd name="connsiteY1" fmla="*/ 294968 h 294968"/>
              <a:gd name="connsiteX2" fmla="*/ 13052322 w 13067071"/>
              <a:gd name="connsiteY2" fmla="*/ 132736 h 294968"/>
              <a:gd name="connsiteX3" fmla="*/ 10766322 w 13067071"/>
              <a:gd name="connsiteY3" fmla="*/ 44245 h 294968"/>
              <a:gd name="connsiteX4" fmla="*/ 6430297 w 13067071"/>
              <a:gd name="connsiteY4" fmla="*/ 191729 h 294968"/>
              <a:gd name="connsiteX5" fmla="*/ 3215148 w 13067071"/>
              <a:gd name="connsiteY5" fmla="*/ 191729 h 294968"/>
              <a:gd name="connsiteX6" fmla="*/ 58993 w 13067071"/>
              <a:gd name="connsiteY6" fmla="*/ 0 h 294968"/>
              <a:gd name="connsiteX7" fmla="*/ 0 w 13067071"/>
              <a:gd name="connsiteY7" fmla="*/ 265471 h 294968"/>
              <a:gd name="connsiteX0" fmla="*/ 0 w 13067071"/>
              <a:gd name="connsiteY0" fmla="*/ 266004 h 295501"/>
              <a:gd name="connsiteX1" fmla="*/ 13067071 w 13067071"/>
              <a:gd name="connsiteY1" fmla="*/ 295501 h 295501"/>
              <a:gd name="connsiteX2" fmla="*/ 13052322 w 13067071"/>
              <a:gd name="connsiteY2" fmla="*/ 133269 h 295501"/>
              <a:gd name="connsiteX3" fmla="*/ 10766322 w 13067071"/>
              <a:gd name="connsiteY3" fmla="*/ 44778 h 295501"/>
              <a:gd name="connsiteX4" fmla="*/ 6430297 w 13067071"/>
              <a:gd name="connsiteY4" fmla="*/ 192262 h 295501"/>
              <a:gd name="connsiteX5" fmla="*/ 3215148 w 13067071"/>
              <a:gd name="connsiteY5" fmla="*/ 192262 h 295501"/>
              <a:gd name="connsiteX6" fmla="*/ 58993 w 13067071"/>
              <a:gd name="connsiteY6" fmla="*/ 533 h 295501"/>
              <a:gd name="connsiteX7" fmla="*/ 0 w 13067071"/>
              <a:gd name="connsiteY7" fmla="*/ 266004 h 295501"/>
              <a:gd name="connsiteX0" fmla="*/ 0 w 13022826"/>
              <a:gd name="connsiteY0" fmla="*/ 266004 h 295501"/>
              <a:gd name="connsiteX1" fmla="*/ 13022826 w 13022826"/>
              <a:gd name="connsiteY1" fmla="*/ 295501 h 295501"/>
              <a:gd name="connsiteX2" fmla="*/ 13008077 w 13022826"/>
              <a:gd name="connsiteY2" fmla="*/ 133269 h 295501"/>
              <a:gd name="connsiteX3" fmla="*/ 10722077 w 13022826"/>
              <a:gd name="connsiteY3" fmla="*/ 44778 h 295501"/>
              <a:gd name="connsiteX4" fmla="*/ 6386052 w 13022826"/>
              <a:gd name="connsiteY4" fmla="*/ 192262 h 295501"/>
              <a:gd name="connsiteX5" fmla="*/ 3170903 w 13022826"/>
              <a:gd name="connsiteY5" fmla="*/ 192262 h 295501"/>
              <a:gd name="connsiteX6" fmla="*/ 14748 w 13022826"/>
              <a:gd name="connsiteY6" fmla="*/ 533 h 295501"/>
              <a:gd name="connsiteX7" fmla="*/ 0 w 13022826"/>
              <a:gd name="connsiteY7" fmla="*/ 266004 h 295501"/>
              <a:gd name="connsiteX0" fmla="*/ 0 w 13022826"/>
              <a:gd name="connsiteY0" fmla="*/ 258747 h 288244"/>
              <a:gd name="connsiteX1" fmla="*/ 13022826 w 13022826"/>
              <a:gd name="connsiteY1" fmla="*/ 288244 h 288244"/>
              <a:gd name="connsiteX2" fmla="*/ 13008077 w 13022826"/>
              <a:gd name="connsiteY2" fmla="*/ 126012 h 288244"/>
              <a:gd name="connsiteX3" fmla="*/ 10722077 w 13022826"/>
              <a:gd name="connsiteY3" fmla="*/ 37521 h 288244"/>
              <a:gd name="connsiteX4" fmla="*/ 6386052 w 13022826"/>
              <a:gd name="connsiteY4" fmla="*/ 185005 h 288244"/>
              <a:gd name="connsiteX5" fmla="*/ 3170903 w 13022826"/>
              <a:gd name="connsiteY5" fmla="*/ 185005 h 288244"/>
              <a:gd name="connsiteX6" fmla="*/ 0 w 13022826"/>
              <a:gd name="connsiteY6" fmla="*/ 650 h 288244"/>
              <a:gd name="connsiteX7" fmla="*/ 0 w 13022826"/>
              <a:gd name="connsiteY7" fmla="*/ 258747 h 288244"/>
              <a:gd name="connsiteX0" fmla="*/ 0 w 13010688"/>
              <a:gd name="connsiteY0" fmla="*/ 258747 h 292290"/>
              <a:gd name="connsiteX1" fmla="*/ 13010688 w 13010688"/>
              <a:gd name="connsiteY1" fmla="*/ 292290 h 292290"/>
              <a:gd name="connsiteX2" fmla="*/ 13008077 w 13010688"/>
              <a:gd name="connsiteY2" fmla="*/ 126012 h 292290"/>
              <a:gd name="connsiteX3" fmla="*/ 10722077 w 13010688"/>
              <a:gd name="connsiteY3" fmla="*/ 37521 h 292290"/>
              <a:gd name="connsiteX4" fmla="*/ 6386052 w 13010688"/>
              <a:gd name="connsiteY4" fmla="*/ 185005 h 292290"/>
              <a:gd name="connsiteX5" fmla="*/ 3170903 w 13010688"/>
              <a:gd name="connsiteY5" fmla="*/ 185005 h 292290"/>
              <a:gd name="connsiteX6" fmla="*/ 0 w 13010688"/>
              <a:gd name="connsiteY6" fmla="*/ 650 h 292290"/>
              <a:gd name="connsiteX7" fmla="*/ 0 w 13010688"/>
              <a:gd name="connsiteY7" fmla="*/ 258747 h 292290"/>
              <a:gd name="connsiteX0" fmla="*/ 0 w 13022826"/>
              <a:gd name="connsiteY0" fmla="*/ 278977 h 292290"/>
              <a:gd name="connsiteX1" fmla="*/ 13022826 w 13022826"/>
              <a:gd name="connsiteY1" fmla="*/ 292290 h 292290"/>
              <a:gd name="connsiteX2" fmla="*/ 13020215 w 13022826"/>
              <a:gd name="connsiteY2" fmla="*/ 126012 h 292290"/>
              <a:gd name="connsiteX3" fmla="*/ 10734215 w 13022826"/>
              <a:gd name="connsiteY3" fmla="*/ 37521 h 292290"/>
              <a:gd name="connsiteX4" fmla="*/ 6398190 w 13022826"/>
              <a:gd name="connsiteY4" fmla="*/ 185005 h 292290"/>
              <a:gd name="connsiteX5" fmla="*/ 3183041 w 13022826"/>
              <a:gd name="connsiteY5" fmla="*/ 185005 h 292290"/>
              <a:gd name="connsiteX6" fmla="*/ 12138 w 13022826"/>
              <a:gd name="connsiteY6" fmla="*/ 650 h 292290"/>
              <a:gd name="connsiteX7" fmla="*/ 0 w 13022826"/>
              <a:gd name="connsiteY7" fmla="*/ 278977 h 292290"/>
              <a:gd name="connsiteX0" fmla="*/ 0 w 13014734"/>
              <a:gd name="connsiteY0" fmla="*/ 278977 h 292290"/>
              <a:gd name="connsiteX1" fmla="*/ 13014734 w 13014734"/>
              <a:gd name="connsiteY1" fmla="*/ 292290 h 292290"/>
              <a:gd name="connsiteX2" fmla="*/ 13012123 w 13014734"/>
              <a:gd name="connsiteY2" fmla="*/ 126012 h 292290"/>
              <a:gd name="connsiteX3" fmla="*/ 10726123 w 13014734"/>
              <a:gd name="connsiteY3" fmla="*/ 37521 h 292290"/>
              <a:gd name="connsiteX4" fmla="*/ 6390098 w 13014734"/>
              <a:gd name="connsiteY4" fmla="*/ 185005 h 292290"/>
              <a:gd name="connsiteX5" fmla="*/ 3174949 w 13014734"/>
              <a:gd name="connsiteY5" fmla="*/ 185005 h 292290"/>
              <a:gd name="connsiteX6" fmla="*/ 4046 w 13014734"/>
              <a:gd name="connsiteY6" fmla="*/ 650 h 292290"/>
              <a:gd name="connsiteX7" fmla="*/ 0 w 13014734"/>
              <a:gd name="connsiteY7" fmla="*/ 278977 h 2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14734" h="292290">
                <a:moveTo>
                  <a:pt x="0" y="278977"/>
                </a:moveTo>
                <a:lnTo>
                  <a:pt x="13014734" y="292290"/>
                </a:lnTo>
                <a:cubicBezTo>
                  <a:pt x="13013864" y="236864"/>
                  <a:pt x="13012993" y="181438"/>
                  <a:pt x="13012123" y="126012"/>
                </a:cubicBezTo>
                <a:cubicBezTo>
                  <a:pt x="12628665" y="84225"/>
                  <a:pt x="11829794" y="27689"/>
                  <a:pt x="10726123" y="37521"/>
                </a:cubicBezTo>
                <a:cubicBezTo>
                  <a:pt x="9622452" y="47353"/>
                  <a:pt x="7461814" y="185005"/>
                  <a:pt x="6390098" y="185005"/>
                </a:cubicBezTo>
                <a:cubicBezTo>
                  <a:pt x="5318382" y="185005"/>
                  <a:pt x="4239291" y="215731"/>
                  <a:pt x="3174949" y="185005"/>
                </a:cubicBezTo>
                <a:cubicBezTo>
                  <a:pt x="2110607" y="154279"/>
                  <a:pt x="539904" y="-11640"/>
                  <a:pt x="4046" y="650"/>
                </a:cubicBezTo>
                <a:cubicBezTo>
                  <a:pt x="2697" y="93426"/>
                  <a:pt x="1349" y="186201"/>
                  <a:pt x="0" y="278977"/>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p>
        </p:txBody>
      </p:sp>
    </p:spTree>
    <p:extLst>
      <p:ext uri="{BB962C8B-B14F-4D97-AF65-F5344CB8AC3E}">
        <p14:creationId xmlns:p14="http://schemas.microsoft.com/office/powerpoint/2010/main" val="1839086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044272"/>
            <a:ext cx="17353509" cy="2709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8976" y="7217664"/>
            <a:ext cx="16322312" cy="1170432"/>
          </a:xfrm>
        </p:spPr>
        <p:txBody>
          <a:bodyPr tIns="0" bIns="0" anchor="b">
            <a:noAutofit/>
          </a:bodyPr>
          <a:lstStyle>
            <a:lvl1pPr algn="ctr">
              <a:defRPr sz="5000" b="1">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4" y="0"/>
            <a:ext cx="17340242" cy="6990330"/>
          </a:xfrm>
          <a:solidFill>
            <a:schemeClr val="accent2"/>
          </a:solidFill>
        </p:spPr>
        <p:txBody>
          <a:bodyPr lIns="457200" tIns="457200" anchor="t"/>
          <a:lstStyle>
            <a:lvl1pPr marL="0" indent="0">
              <a:buNone/>
              <a:defRPr sz="4551">
                <a:solidFill>
                  <a:schemeClr val="bg1"/>
                </a:solidFill>
              </a:defRPr>
            </a:lvl1pPr>
            <a:lvl2pPr marL="650296" indent="0">
              <a:buNone/>
              <a:defRPr sz="3983"/>
            </a:lvl2pPr>
            <a:lvl3pPr marL="1300590" indent="0">
              <a:buNone/>
              <a:defRPr sz="3413"/>
            </a:lvl3pPr>
            <a:lvl4pPr marL="1950886" indent="0">
              <a:buNone/>
              <a:defRPr sz="2844"/>
            </a:lvl4pPr>
            <a:lvl5pPr marL="2601179" indent="0">
              <a:buNone/>
              <a:defRPr sz="2844"/>
            </a:lvl5pPr>
            <a:lvl6pPr marL="3251474" indent="0">
              <a:buNone/>
              <a:defRPr sz="2844"/>
            </a:lvl6pPr>
            <a:lvl7pPr marL="3901769" indent="0">
              <a:buNone/>
              <a:defRPr sz="2844"/>
            </a:lvl7pPr>
            <a:lvl8pPr marL="4552064" indent="0">
              <a:buNone/>
              <a:defRPr sz="2844"/>
            </a:lvl8pPr>
            <a:lvl9pPr marL="5202359" indent="0">
              <a:buNone/>
              <a:defRPr sz="2844"/>
            </a:lvl9pPr>
          </a:lstStyle>
          <a:p>
            <a:r>
              <a:rPr lang="en-US"/>
              <a:t>Click icon to add picture</a:t>
            </a:r>
            <a:endParaRPr lang="en-US" dirty="0"/>
          </a:p>
        </p:txBody>
      </p:sp>
      <p:sp>
        <p:nvSpPr>
          <p:cNvPr id="4" name="Text Placeholder 3"/>
          <p:cNvSpPr>
            <a:spLocks noGrp="1"/>
          </p:cNvSpPr>
          <p:nvPr>
            <p:ph type="body" sz="half" idx="2"/>
          </p:nvPr>
        </p:nvSpPr>
        <p:spPr>
          <a:xfrm>
            <a:off x="508976" y="8401101"/>
            <a:ext cx="16322312" cy="845312"/>
          </a:xfrm>
        </p:spPr>
        <p:txBody>
          <a:bodyPr lIns="91440" tIns="0" rIns="91440" bIns="0" anchor="ctr">
            <a:normAutofit/>
          </a:bodyPr>
          <a:lstStyle>
            <a:lvl1pPr marL="0" indent="0" algn="ctr">
              <a:spcBef>
                <a:spcPts val="0"/>
              </a:spcBef>
              <a:spcAft>
                <a:spcPts val="853"/>
              </a:spcAft>
              <a:buNone/>
              <a:defRPr sz="2133">
                <a:solidFill>
                  <a:srgbClr val="FFFFFF"/>
                </a:solidFill>
              </a:defRPr>
            </a:lvl1pPr>
            <a:lvl2pPr marL="650296" indent="0">
              <a:buNone/>
              <a:defRPr sz="1707"/>
            </a:lvl2pPr>
            <a:lvl3pPr marL="1300590" indent="0">
              <a:buNone/>
              <a:defRPr sz="1422"/>
            </a:lvl3pPr>
            <a:lvl4pPr marL="1950886" indent="0">
              <a:buNone/>
              <a:defRPr sz="1280"/>
            </a:lvl4pPr>
            <a:lvl5pPr marL="2601179" indent="0">
              <a:buNone/>
              <a:defRPr sz="1280"/>
            </a:lvl5pPr>
            <a:lvl6pPr marL="3251474" indent="0">
              <a:buNone/>
              <a:defRPr sz="1280"/>
            </a:lvl6pPr>
            <a:lvl7pPr marL="3901769" indent="0">
              <a:buNone/>
              <a:defRPr sz="1280"/>
            </a:lvl7pPr>
            <a:lvl8pPr marL="4552064" indent="0">
              <a:buNone/>
              <a:defRPr sz="1280"/>
            </a:lvl8pPr>
            <a:lvl9pPr marL="5202359" indent="0">
              <a:buNone/>
              <a:defRPr sz="1280"/>
            </a:lvl9pPr>
          </a:lstStyle>
          <a:p>
            <a:pPr lvl="0"/>
            <a:r>
              <a:rPr lang="en-US"/>
              <a:t>Edit Master text styles</a:t>
            </a:r>
          </a:p>
        </p:txBody>
      </p:sp>
      <p:sp>
        <p:nvSpPr>
          <p:cNvPr id="7" name="Freeform 6"/>
          <p:cNvSpPr/>
          <p:nvPr/>
        </p:nvSpPr>
        <p:spPr>
          <a:xfrm rot="10800000">
            <a:off x="1" y="6965032"/>
            <a:ext cx="17353509" cy="292290"/>
          </a:xfrm>
          <a:custGeom>
            <a:avLst/>
            <a:gdLst>
              <a:gd name="connsiteX0" fmla="*/ 0 w 13067071"/>
              <a:gd name="connsiteY0" fmla="*/ 265471 h 294968"/>
              <a:gd name="connsiteX1" fmla="*/ 13067071 w 13067071"/>
              <a:gd name="connsiteY1" fmla="*/ 294968 h 294968"/>
              <a:gd name="connsiteX2" fmla="*/ 13052322 w 13067071"/>
              <a:gd name="connsiteY2" fmla="*/ 132736 h 294968"/>
              <a:gd name="connsiteX3" fmla="*/ 10766322 w 13067071"/>
              <a:gd name="connsiteY3" fmla="*/ 44245 h 294968"/>
              <a:gd name="connsiteX4" fmla="*/ 6430297 w 13067071"/>
              <a:gd name="connsiteY4" fmla="*/ 191729 h 294968"/>
              <a:gd name="connsiteX5" fmla="*/ 3215148 w 13067071"/>
              <a:gd name="connsiteY5" fmla="*/ 191729 h 294968"/>
              <a:gd name="connsiteX6" fmla="*/ 58993 w 13067071"/>
              <a:gd name="connsiteY6" fmla="*/ 0 h 294968"/>
              <a:gd name="connsiteX7" fmla="*/ 0 w 13067071"/>
              <a:gd name="connsiteY7" fmla="*/ 265471 h 294968"/>
              <a:gd name="connsiteX0" fmla="*/ 0 w 13067071"/>
              <a:gd name="connsiteY0" fmla="*/ 265471 h 294968"/>
              <a:gd name="connsiteX1" fmla="*/ 13067071 w 13067071"/>
              <a:gd name="connsiteY1" fmla="*/ 294968 h 294968"/>
              <a:gd name="connsiteX2" fmla="*/ 13052322 w 13067071"/>
              <a:gd name="connsiteY2" fmla="*/ 132736 h 294968"/>
              <a:gd name="connsiteX3" fmla="*/ 10766322 w 13067071"/>
              <a:gd name="connsiteY3" fmla="*/ 44245 h 294968"/>
              <a:gd name="connsiteX4" fmla="*/ 6430297 w 13067071"/>
              <a:gd name="connsiteY4" fmla="*/ 191729 h 294968"/>
              <a:gd name="connsiteX5" fmla="*/ 3215148 w 13067071"/>
              <a:gd name="connsiteY5" fmla="*/ 191729 h 294968"/>
              <a:gd name="connsiteX6" fmla="*/ 58993 w 13067071"/>
              <a:gd name="connsiteY6" fmla="*/ 0 h 294968"/>
              <a:gd name="connsiteX7" fmla="*/ 0 w 13067071"/>
              <a:gd name="connsiteY7" fmla="*/ 265471 h 294968"/>
              <a:gd name="connsiteX0" fmla="*/ 0 w 13067071"/>
              <a:gd name="connsiteY0" fmla="*/ 265471 h 294968"/>
              <a:gd name="connsiteX1" fmla="*/ 13067071 w 13067071"/>
              <a:gd name="connsiteY1" fmla="*/ 294968 h 294968"/>
              <a:gd name="connsiteX2" fmla="*/ 13052322 w 13067071"/>
              <a:gd name="connsiteY2" fmla="*/ 132736 h 294968"/>
              <a:gd name="connsiteX3" fmla="*/ 10766322 w 13067071"/>
              <a:gd name="connsiteY3" fmla="*/ 44245 h 294968"/>
              <a:gd name="connsiteX4" fmla="*/ 6430297 w 13067071"/>
              <a:gd name="connsiteY4" fmla="*/ 191729 h 294968"/>
              <a:gd name="connsiteX5" fmla="*/ 3215148 w 13067071"/>
              <a:gd name="connsiteY5" fmla="*/ 191729 h 294968"/>
              <a:gd name="connsiteX6" fmla="*/ 58993 w 13067071"/>
              <a:gd name="connsiteY6" fmla="*/ 0 h 294968"/>
              <a:gd name="connsiteX7" fmla="*/ 0 w 13067071"/>
              <a:gd name="connsiteY7" fmla="*/ 265471 h 294968"/>
              <a:gd name="connsiteX0" fmla="*/ 0 w 13067071"/>
              <a:gd name="connsiteY0" fmla="*/ 266004 h 295501"/>
              <a:gd name="connsiteX1" fmla="*/ 13067071 w 13067071"/>
              <a:gd name="connsiteY1" fmla="*/ 295501 h 295501"/>
              <a:gd name="connsiteX2" fmla="*/ 13052322 w 13067071"/>
              <a:gd name="connsiteY2" fmla="*/ 133269 h 295501"/>
              <a:gd name="connsiteX3" fmla="*/ 10766322 w 13067071"/>
              <a:gd name="connsiteY3" fmla="*/ 44778 h 295501"/>
              <a:gd name="connsiteX4" fmla="*/ 6430297 w 13067071"/>
              <a:gd name="connsiteY4" fmla="*/ 192262 h 295501"/>
              <a:gd name="connsiteX5" fmla="*/ 3215148 w 13067071"/>
              <a:gd name="connsiteY5" fmla="*/ 192262 h 295501"/>
              <a:gd name="connsiteX6" fmla="*/ 58993 w 13067071"/>
              <a:gd name="connsiteY6" fmla="*/ 533 h 295501"/>
              <a:gd name="connsiteX7" fmla="*/ 0 w 13067071"/>
              <a:gd name="connsiteY7" fmla="*/ 266004 h 295501"/>
              <a:gd name="connsiteX0" fmla="*/ 0 w 13022826"/>
              <a:gd name="connsiteY0" fmla="*/ 266004 h 295501"/>
              <a:gd name="connsiteX1" fmla="*/ 13022826 w 13022826"/>
              <a:gd name="connsiteY1" fmla="*/ 295501 h 295501"/>
              <a:gd name="connsiteX2" fmla="*/ 13008077 w 13022826"/>
              <a:gd name="connsiteY2" fmla="*/ 133269 h 295501"/>
              <a:gd name="connsiteX3" fmla="*/ 10722077 w 13022826"/>
              <a:gd name="connsiteY3" fmla="*/ 44778 h 295501"/>
              <a:gd name="connsiteX4" fmla="*/ 6386052 w 13022826"/>
              <a:gd name="connsiteY4" fmla="*/ 192262 h 295501"/>
              <a:gd name="connsiteX5" fmla="*/ 3170903 w 13022826"/>
              <a:gd name="connsiteY5" fmla="*/ 192262 h 295501"/>
              <a:gd name="connsiteX6" fmla="*/ 14748 w 13022826"/>
              <a:gd name="connsiteY6" fmla="*/ 533 h 295501"/>
              <a:gd name="connsiteX7" fmla="*/ 0 w 13022826"/>
              <a:gd name="connsiteY7" fmla="*/ 266004 h 295501"/>
              <a:gd name="connsiteX0" fmla="*/ 0 w 13022826"/>
              <a:gd name="connsiteY0" fmla="*/ 258747 h 288244"/>
              <a:gd name="connsiteX1" fmla="*/ 13022826 w 13022826"/>
              <a:gd name="connsiteY1" fmla="*/ 288244 h 288244"/>
              <a:gd name="connsiteX2" fmla="*/ 13008077 w 13022826"/>
              <a:gd name="connsiteY2" fmla="*/ 126012 h 288244"/>
              <a:gd name="connsiteX3" fmla="*/ 10722077 w 13022826"/>
              <a:gd name="connsiteY3" fmla="*/ 37521 h 288244"/>
              <a:gd name="connsiteX4" fmla="*/ 6386052 w 13022826"/>
              <a:gd name="connsiteY4" fmla="*/ 185005 h 288244"/>
              <a:gd name="connsiteX5" fmla="*/ 3170903 w 13022826"/>
              <a:gd name="connsiteY5" fmla="*/ 185005 h 288244"/>
              <a:gd name="connsiteX6" fmla="*/ 0 w 13022826"/>
              <a:gd name="connsiteY6" fmla="*/ 650 h 288244"/>
              <a:gd name="connsiteX7" fmla="*/ 0 w 13022826"/>
              <a:gd name="connsiteY7" fmla="*/ 258747 h 288244"/>
              <a:gd name="connsiteX0" fmla="*/ 0 w 13010688"/>
              <a:gd name="connsiteY0" fmla="*/ 258747 h 292290"/>
              <a:gd name="connsiteX1" fmla="*/ 13010688 w 13010688"/>
              <a:gd name="connsiteY1" fmla="*/ 292290 h 292290"/>
              <a:gd name="connsiteX2" fmla="*/ 13008077 w 13010688"/>
              <a:gd name="connsiteY2" fmla="*/ 126012 h 292290"/>
              <a:gd name="connsiteX3" fmla="*/ 10722077 w 13010688"/>
              <a:gd name="connsiteY3" fmla="*/ 37521 h 292290"/>
              <a:gd name="connsiteX4" fmla="*/ 6386052 w 13010688"/>
              <a:gd name="connsiteY4" fmla="*/ 185005 h 292290"/>
              <a:gd name="connsiteX5" fmla="*/ 3170903 w 13010688"/>
              <a:gd name="connsiteY5" fmla="*/ 185005 h 292290"/>
              <a:gd name="connsiteX6" fmla="*/ 0 w 13010688"/>
              <a:gd name="connsiteY6" fmla="*/ 650 h 292290"/>
              <a:gd name="connsiteX7" fmla="*/ 0 w 13010688"/>
              <a:gd name="connsiteY7" fmla="*/ 258747 h 292290"/>
              <a:gd name="connsiteX0" fmla="*/ 0 w 13022826"/>
              <a:gd name="connsiteY0" fmla="*/ 278977 h 292290"/>
              <a:gd name="connsiteX1" fmla="*/ 13022826 w 13022826"/>
              <a:gd name="connsiteY1" fmla="*/ 292290 h 292290"/>
              <a:gd name="connsiteX2" fmla="*/ 13020215 w 13022826"/>
              <a:gd name="connsiteY2" fmla="*/ 126012 h 292290"/>
              <a:gd name="connsiteX3" fmla="*/ 10734215 w 13022826"/>
              <a:gd name="connsiteY3" fmla="*/ 37521 h 292290"/>
              <a:gd name="connsiteX4" fmla="*/ 6398190 w 13022826"/>
              <a:gd name="connsiteY4" fmla="*/ 185005 h 292290"/>
              <a:gd name="connsiteX5" fmla="*/ 3183041 w 13022826"/>
              <a:gd name="connsiteY5" fmla="*/ 185005 h 292290"/>
              <a:gd name="connsiteX6" fmla="*/ 12138 w 13022826"/>
              <a:gd name="connsiteY6" fmla="*/ 650 h 292290"/>
              <a:gd name="connsiteX7" fmla="*/ 0 w 13022826"/>
              <a:gd name="connsiteY7" fmla="*/ 278977 h 292290"/>
              <a:gd name="connsiteX0" fmla="*/ 0 w 13014734"/>
              <a:gd name="connsiteY0" fmla="*/ 278977 h 292290"/>
              <a:gd name="connsiteX1" fmla="*/ 13014734 w 13014734"/>
              <a:gd name="connsiteY1" fmla="*/ 292290 h 292290"/>
              <a:gd name="connsiteX2" fmla="*/ 13012123 w 13014734"/>
              <a:gd name="connsiteY2" fmla="*/ 126012 h 292290"/>
              <a:gd name="connsiteX3" fmla="*/ 10726123 w 13014734"/>
              <a:gd name="connsiteY3" fmla="*/ 37521 h 292290"/>
              <a:gd name="connsiteX4" fmla="*/ 6390098 w 13014734"/>
              <a:gd name="connsiteY4" fmla="*/ 185005 h 292290"/>
              <a:gd name="connsiteX5" fmla="*/ 3174949 w 13014734"/>
              <a:gd name="connsiteY5" fmla="*/ 185005 h 292290"/>
              <a:gd name="connsiteX6" fmla="*/ 4046 w 13014734"/>
              <a:gd name="connsiteY6" fmla="*/ 650 h 292290"/>
              <a:gd name="connsiteX7" fmla="*/ 0 w 13014734"/>
              <a:gd name="connsiteY7" fmla="*/ 278977 h 2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14734" h="292290">
                <a:moveTo>
                  <a:pt x="0" y="278977"/>
                </a:moveTo>
                <a:lnTo>
                  <a:pt x="13014734" y="292290"/>
                </a:lnTo>
                <a:cubicBezTo>
                  <a:pt x="13013864" y="236864"/>
                  <a:pt x="13012993" y="181438"/>
                  <a:pt x="13012123" y="126012"/>
                </a:cubicBezTo>
                <a:cubicBezTo>
                  <a:pt x="12628665" y="84225"/>
                  <a:pt x="11829794" y="27689"/>
                  <a:pt x="10726123" y="37521"/>
                </a:cubicBezTo>
                <a:cubicBezTo>
                  <a:pt x="9622452" y="47353"/>
                  <a:pt x="7461814" y="185005"/>
                  <a:pt x="6390098" y="185005"/>
                </a:cubicBezTo>
                <a:cubicBezTo>
                  <a:pt x="5318382" y="185005"/>
                  <a:pt x="4239291" y="215731"/>
                  <a:pt x="3174949" y="185005"/>
                </a:cubicBezTo>
                <a:cubicBezTo>
                  <a:pt x="2110607" y="154279"/>
                  <a:pt x="539904" y="-11640"/>
                  <a:pt x="4046" y="650"/>
                </a:cubicBezTo>
                <a:cubicBezTo>
                  <a:pt x="2697" y="93426"/>
                  <a:pt x="1349" y="186201"/>
                  <a:pt x="0" y="278977"/>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p>
        </p:txBody>
      </p:sp>
    </p:spTree>
    <p:extLst>
      <p:ext uri="{BB962C8B-B14F-4D97-AF65-F5344CB8AC3E}">
        <p14:creationId xmlns:p14="http://schemas.microsoft.com/office/powerpoint/2010/main" val="3431171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0" name="Body Level One…"/>
          <p:cNvSpPr txBox="1">
            <a:spLocks noGrp="1"/>
          </p:cNvSpPr>
          <p:nvPr>
            <p:ph type="body" idx="1"/>
          </p:nvPr>
        </p:nvSpPr>
        <p:spPr>
          <a:prstGeom prst="rect">
            <a:avLst/>
          </a:prstGeom>
        </p:spPr>
        <p:txBody>
          <a:bodyPr/>
          <a:lstStyle/>
          <a:p>
            <a:r>
              <a:t>Body Level One</a:t>
            </a:r>
          </a:p>
          <a:p>
            <a:pPr lvl="1"/>
            <a:r>
              <a:t>Body Level Two</a:t>
            </a:r>
          </a:p>
          <a:p>
            <a:pPr lvl="2">
              <a:defRPr>
                <a:effectLst/>
              </a:defRPr>
            </a:pPr>
            <a:r>
              <a:t>Body Level Three</a:t>
            </a:r>
          </a:p>
          <a:p>
            <a:pPr lvl="3">
              <a:defRPr>
                <a:effectLst/>
              </a:defRPr>
            </a:pPr>
            <a:r>
              <a:t>Body Level Four</a:t>
            </a:r>
          </a:p>
          <a:p>
            <a:pPr lvl="4">
              <a:defRPr>
                <a:effectLst/>
              </a:defRPr>
            </a:pPr>
            <a:r>
              <a:t>Body Level Five</a:t>
            </a:r>
          </a:p>
        </p:txBody>
      </p:sp>
      <p:sp>
        <p:nvSpPr>
          <p:cNvPr id="31" name="Title Text"/>
          <p:cNvSpPr txBox="1">
            <a:spLocks noGrp="1"/>
          </p:cNvSpPr>
          <p:nvPr>
            <p:ph type="title"/>
          </p:nvPr>
        </p:nvSpPr>
        <p:spPr>
          <a:prstGeom prst="rect">
            <a:avLst/>
          </a:prstGeom>
        </p:spPr>
        <p:txBody>
          <a:bodyPr/>
          <a:lstStyle/>
          <a:p>
            <a:r>
              <a:t>Title Text</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048989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1003" y="126000"/>
            <a:ext cx="16034270" cy="1008112"/>
          </a:xfrm>
          <a:prstGeom prst="rect">
            <a:avLst/>
          </a:prstGeom>
        </p:spPr>
        <p:txBody>
          <a:bodyPr vert="horz" lIns="91440" tIns="45720" rIns="91440" bIns="45720" rtlCol="0" anchor="ctr"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701003" y="1537858"/>
            <a:ext cx="16034270" cy="7803441"/>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ounded Rectangle 10"/>
          <p:cNvSpPr/>
          <p:nvPr/>
        </p:nvSpPr>
        <p:spPr>
          <a:xfrm>
            <a:off x="575751" y="268288"/>
            <a:ext cx="16290364" cy="9073008"/>
          </a:xfrm>
          <a:prstGeom prst="roundRect">
            <a:avLst>
              <a:gd name="adj" fmla="val 2435"/>
            </a:avLst>
          </a:prstGeom>
          <a:noFill/>
          <a:ln w="38100">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600"/>
          </a:p>
        </p:txBody>
      </p:sp>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280536" y="9156700"/>
            <a:ext cx="1027033" cy="541480"/>
          </a:xfrm>
          <a:prstGeom prst="rect">
            <a:avLst/>
          </a:prstGeom>
        </p:spPr>
      </p:pic>
    </p:spTree>
    <p:extLst>
      <p:ext uri="{BB962C8B-B14F-4D97-AF65-F5344CB8AC3E}">
        <p14:creationId xmlns:p14="http://schemas.microsoft.com/office/powerpoint/2010/main" val="179484731"/>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Lst>
  <p:txStyles>
    <p:titleStyle>
      <a:lvl1pPr algn="l" defTabSz="1300590" rtl="0" eaLnBrk="1" latinLnBrk="0" hangingPunct="1">
        <a:lnSpc>
          <a:spcPct val="85000"/>
        </a:lnSpc>
        <a:spcBef>
          <a:spcPct val="0"/>
        </a:spcBef>
        <a:buNone/>
        <a:defRPr sz="5000" b="1" kern="1200" spc="-71" baseline="0">
          <a:solidFill>
            <a:schemeClr val="tx2"/>
          </a:solidFill>
          <a:latin typeface="Calibri" charset="0"/>
          <a:ea typeface="Calibri" charset="0"/>
          <a:cs typeface="Calibri" charset="0"/>
        </a:defRPr>
      </a:lvl1pPr>
    </p:titleStyle>
    <p:bodyStyle>
      <a:lvl1pPr marL="130058" indent="-130058" algn="l" defTabSz="1300590" rtl="0" eaLnBrk="1" latinLnBrk="0" hangingPunct="1">
        <a:lnSpc>
          <a:spcPct val="90000"/>
        </a:lnSpc>
        <a:spcBef>
          <a:spcPts val="1707"/>
        </a:spcBef>
        <a:spcAft>
          <a:spcPts val="284"/>
        </a:spcAft>
        <a:buClr>
          <a:schemeClr val="accent1"/>
        </a:buClr>
        <a:buSzPct val="100000"/>
        <a:buFont typeface="Calibri" panose="020F0502020204030204" pitchFamily="34" charset="0"/>
        <a:buChar char=" "/>
        <a:defRPr sz="4001" b="1" kern="1200">
          <a:solidFill>
            <a:schemeClr val="tx1">
              <a:lumMod val="95000"/>
              <a:lumOff val="5000"/>
            </a:schemeClr>
          </a:solidFill>
          <a:latin typeface="+mn-lt"/>
          <a:ea typeface="+mn-ea"/>
          <a:cs typeface="+mn-cs"/>
        </a:defRPr>
      </a:lvl1pPr>
      <a:lvl2pPr marL="546248" indent="-260118" algn="l" defTabSz="1300590" rtl="0" eaLnBrk="1" latinLnBrk="0" hangingPunct="1">
        <a:lnSpc>
          <a:spcPct val="90000"/>
        </a:lnSpc>
        <a:spcBef>
          <a:spcPts val="284"/>
        </a:spcBef>
        <a:spcAft>
          <a:spcPts val="569"/>
        </a:spcAft>
        <a:buClr>
          <a:schemeClr val="tx2"/>
        </a:buClr>
        <a:buFont typeface="Calibri" pitchFamily="34" charset="0"/>
        <a:buChar char="◦"/>
        <a:defRPr sz="3600" kern="1200">
          <a:solidFill>
            <a:schemeClr val="tx1">
              <a:lumMod val="75000"/>
              <a:lumOff val="25000"/>
            </a:schemeClr>
          </a:solidFill>
          <a:latin typeface="+mn-lt"/>
          <a:ea typeface="+mn-ea"/>
          <a:cs typeface="+mn-cs"/>
        </a:defRPr>
      </a:lvl2pPr>
      <a:lvl3pPr marL="806366" indent="-260118" algn="l" defTabSz="1300590" rtl="0" eaLnBrk="1" latinLnBrk="0" hangingPunct="1">
        <a:lnSpc>
          <a:spcPct val="90000"/>
        </a:lnSpc>
        <a:spcBef>
          <a:spcPts val="284"/>
        </a:spcBef>
        <a:spcAft>
          <a:spcPts val="569"/>
        </a:spcAft>
        <a:buClr>
          <a:schemeClr val="bg2"/>
        </a:buClr>
        <a:buFont typeface="Calibri" pitchFamily="34" charset="0"/>
        <a:buChar char="◦"/>
        <a:defRPr sz="2801" kern="1200">
          <a:solidFill>
            <a:schemeClr val="tx1">
              <a:lumMod val="75000"/>
              <a:lumOff val="25000"/>
            </a:schemeClr>
          </a:solidFill>
          <a:latin typeface="+mn-lt"/>
          <a:ea typeface="+mn-ea"/>
          <a:cs typeface="+mn-cs"/>
        </a:defRPr>
      </a:lvl3pPr>
      <a:lvl4pPr marL="1066484" indent="-260118" algn="l" defTabSz="1300590" rtl="0" eaLnBrk="1" latinLnBrk="0" hangingPunct="1">
        <a:lnSpc>
          <a:spcPct val="90000"/>
        </a:lnSpc>
        <a:spcBef>
          <a:spcPts val="284"/>
        </a:spcBef>
        <a:spcAft>
          <a:spcPts val="569"/>
        </a:spcAft>
        <a:buClr>
          <a:schemeClr val="bg2"/>
        </a:buClr>
        <a:buFont typeface="Calibri" pitchFamily="34" charset="0"/>
        <a:buChar char="◦"/>
        <a:defRPr sz="2801" kern="1200">
          <a:solidFill>
            <a:schemeClr val="tx1">
              <a:lumMod val="75000"/>
              <a:lumOff val="25000"/>
            </a:schemeClr>
          </a:solidFill>
          <a:latin typeface="+mn-lt"/>
          <a:ea typeface="+mn-ea"/>
          <a:cs typeface="+mn-cs"/>
        </a:defRPr>
      </a:lvl4pPr>
      <a:lvl5pPr marL="1326602" indent="-260118" algn="l" defTabSz="1300590" rtl="0" eaLnBrk="1" latinLnBrk="0" hangingPunct="1">
        <a:lnSpc>
          <a:spcPct val="90000"/>
        </a:lnSpc>
        <a:spcBef>
          <a:spcPts val="284"/>
        </a:spcBef>
        <a:spcAft>
          <a:spcPts val="569"/>
        </a:spcAft>
        <a:buClr>
          <a:schemeClr val="bg2"/>
        </a:buClr>
        <a:buFont typeface="Calibri" pitchFamily="34" charset="0"/>
        <a:buChar char="◦"/>
        <a:defRPr sz="2801" kern="1200">
          <a:solidFill>
            <a:schemeClr val="tx1">
              <a:lumMod val="75000"/>
              <a:lumOff val="25000"/>
            </a:schemeClr>
          </a:solidFill>
          <a:latin typeface="+mn-lt"/>
          <a:ea typeface="+mn-ea"/>
          <a:cs typeface="+mn-cs"/>
        </a:defRPr>
      </a:lvl5pPr>
      <a:lvl6pPr marL="1564577" indent="-325148" algn="l" defTabSz="1300590" rtl="0" eaLnBrk="1" latinLnBrk="0" hangingPunct="1">
        <a:lnSpc>
          <a:spcPct val="90000"/>
        </a:lnSpc>
        <a:spcBef>
          <a:spcPts val="284"/>
        </a:spcBef>
        <a:spcAft>
          <a:spcPts val="569"/>
        </a:spcAft>
        <a:buClr>
          <a:schemeClr val="accent1"/>
        </a:buClr>
        <a:buFont typeface="Calibri" pitchFamily="34" charset="0"/>
        <a:buChar char="◦"/>
        <a:defRPr sz="1991" kern="1200">
          <a:solidFill>
            <a:schemeClr val="tx1">
              <a:lumMod val="75000"/>
              <a:lumOff val="25000"/>
            </a:schemeClr>
          </a:solidFill>
          <a:latin typeface="+mn-lt"/>
          <a:ea typeface="+mn-ea"/>
          <a:cs typeface="+mn-cs"/>
        </a:defRPr>
      </a:lvl6pPr>
      <a:lvl7pPr marL="1849046" indent="-325148" algn="l" defTabSz="1300590" rtl="0" eaLnBrk="1" latinLnBrk="0" hangingPunct="1">
        <a:lnSpc>
          <a:spcPct val="90000"/>
        </a:lnSpc>
        <a:spcBef>
          <a:spcPts val="284"/>
        </a:spcBef>
        <a:spcAft>
          <a:spcPts val="569"/>
        </a:spcAft>
        <a:buClr>
          <a:schemeClr val="accent1"/>
        </a:buClr>
        <a:buFont typeface="Calibri" pitchFamily="34" charset="0"/>
        <a:buChar char="◦"/>
        <a:defRPr sz="1991" kern="1200">
          <a:solidFill>
            <a:schemeClr val="tx1">
              <a:lumMod val="75000"/>
              <a:lumOff val="25000"/>
            </a:schemeClr>
          </a:solidFill>
          <a:latin typeface="+mn-lt"/>
          <a:ea typeface="+mn-ea"/>
          <a:cs typeface="+mn-cs"/>
        </a:defRPr>
      </a:lvl7pPr>
      <a:lvl8pPr marL="2133514" indent="-325148" algn="l" defTabSz="1300590" rtl="0" eaLnBrk="1" latinLnBrk="0" hangingPunct="1">
        <a:lnSpc>
          <a:spcPct val="90000"/>
        </a:lnSpc>
        <a:spcBef>
          <a:spcPts val="284"/>
        </a:spcBef>
        <a:spcAft>
          <a:spcPts val="569"/>
        </a:spcAft>
        <a:buClr>
          <a:schemeClr val="accent1"/>
        </a:buClr>
        <a:buFont typeface="Calibri" pitchFamily="34" charset="0"/>
        <a:buChar char="◦"/>
        <a:defRPr sz="1991" kern="1200">
          <a:solidFill>
            <a:schemeClr val="tx1">
              <a:lumMod val="75000"/>
              <a:lumOff val="25000"/>
            </a:schemeClr>
          </a:solidFill>
          <a:latin typeface="+mn-lt"/>
          <a:ea typeface="+mn-ea"/>
          <a:cs typeface="+mn-cs"/>
        </a:defRPr>
      </a:lvl8pPr>
      <a:lvl9pPr marL="2417982" indent="-325148" algn="l" defTabSz="1300590" rtl="0" eaLnBrk="1" latinLnBrk="0" hangingPunct="1">
        <a:lnSpc>
          <a:spcPct val="90000"/>
        </a:lnSpc>
        <a:spcBef>
          <a:spcPts val="284"/>
        </a:spcBef>
        <a:spcAft>
          <a:spcPts val="569"/>
        </a:spcAft>
        <a:buClr>
          <a:schemeClr val="accent1"/>
        </a:buClr>
        <a:buFont typeface="Calibri" pitchFamily="34" charset="0"/>
        <a:buChar char="◦"/>
        <a:defRPr sz="1991" kern="1200">
          <a:solidFill>
            <a:schemeClr val="tx1">
              <a:lumMod val="75000"/>
              <a:lumOff val="25000"/>
            </a:schemeClr>
          </a:solidFill>
          <a:latin typeface="+mn-lt"/>
          <a:ea typeface="+mn-ea"/>
          <a:cs typeface="+mn-cs"/>
        </a:defRPr>
      </a:lvl9pPr>
    </p:bodyStyle>
    <p:otherStyle>
      <a:defPPr>
        <a:defRPr lang="en-US"/>
      </a:defPPr>
      <a:lvl1pPr marL="0" algn="l" defTabSz="1300590" rtl="0" eaLnBrk="1" latinLnBrk="0" hangingPunct="1">
        <a:defRPr sz="2561" kern="1200">
          <a:solidFill>
            <a:schemeClr val="tx1"/>
          </a:solidFill>
          <a:latin typeface="+mn-lt"/>
          <a:ea typeface="+mn-ea"/>
          <a:cs typeface="+mn-cs"/>
        </a:defRPr>
      </a:lvl1pPr>
      <a:lvl2pPr marL="650296" algn="l" defTabSz="1300590" rtl="0" eaLnBrk="1" latinLnBrk="0" hangingPunct="1">
        <a:defRPr sz="2561" kern="1200">
          <a:solidFill>
            <a:schemeClr val="tx1"/>
          </a:solidFill>
          <a:latin typeface="+mn-lt"/>
          <a:ea typeface="+mn-ea"/>
          <a:cs typeface="+mn-cs"/>
        </a:defRPr>
      </a:lvl2pPr>
      <a:lvl3pPr marL="1300590" algn="l" defTabSz="1300590" rtl="0" eaLnBrk="1" latinLnBrk="0" hangingPunct="1">
        <a:defRPr sz="2561" kern="1200">
          <a:solidFill>
            <a:schemeClr val="tx1"/>
          </a:solidFill>
          <a:latin typeface="+mn-lt"/>
          <a:ea typeface="+mn-ea"/>
          <a:cs typeface="+mn-cs"/>
        </a:defRPr>
      </a:lvl3pPr>
      <a:lvl4pPr marL="1950886" algn="l" defTabSz="1300590" rtl="0" eaLnBrk="1" latinLnBrk="0" hangingPunct="1">
        <a:defRPr sz="2561" kern="1200">
          <a:solidFill>
            <a:schemeClr val="tx1"/>
          </a:solidFill>
          <a:latin typeface="+mn-lt"/>
          <a:ea typeface="+mn-ea"/>
          <a:cs typeface="+mn-cs"/>
        </a:defRPr>
      </a:lvl4pPr>
      <a:lvl5pPr marL="2601179" algn="l" defTabSz="1300590" rtl="0" eaLnBrk="1" latinLnBrk="0" hangingPunct="1">
        <a:defRPr sz="2561" kern="1200">
          <a:solidFill>
            <a:schemeClr val="tx1"/>
          </a:solidFill>
          <a:latin typeface="+mn-lt"/>
          <a:ea typeface="+mn-ea"/>
          <a:cs typeface="+mn-cs"/>
        </a:defRPr>
      </a:lvl5pPr>
      <a:lvl6pPr marL="3251474" algn="l" defTabSz="1300590" rtl="0" eaLnBrk="1" latinLnBrk="0" hangingPunct="1">
        <a:defRPr sz="2561" kern="1200">
          <a:solidFill>
            <a:schemeClr val="tx1"/>
          </a:solidFill>
          <a:latin typeface="+mn-lt"/>
          <a:ea typeface="+mn-ea"/>
          <a:cs typeface="+mn-cs"/>
        </a:defRPr>
      </a:lvl6pPr>
      <a:lvl7pPr marL="3901769" algn="l" defTabSz="1300590" rtl="0" eaLnBrk="1" latinLnBrk="0" hangingPunct="1">
        <a:defRPr sz="2561" kern="1200">
          <a:solidFill>
            <a:schemeClr val="tx1"/>
          </a:solidFill>
          <a:latin typeface="+mn-lt"/>
          <a:ea typeface="+mn-ea"/>
          <a:cs typeface="+mn-cs"/>
        </a:defRPr>
      </a:lvl7pPr>
      <a:lvl8pPr marL="4552064" algn="l" defTabSz="1300590" rtl="0" eaLnBrk="1" latinLnBrk="0" hangingPunct="1">
        <a:defRPr sz="2561" kern="1200">
          <a:solidFill>
            <a:schemeClr val="tx1"/>
          </a:solidFill>
          <a:latin typeface="+mn-lt"/>
          <a:ea typeface="+mn-ea"/>
          <a:cs typeface="+mn-cs"/>
        </a:defRPr>
      </a:lvl8pPr>
      <a:lvl9pPr marL="5202359" algn="l" defTabSz="1300590" rtl="0" eaLnBrk="1" latinLnBrk="0" hangingPunct="1">
        <a:defRPr sz="256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cgal.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www.openmesh.or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8. 3D Object Modeling"/>
          <p:cNvSpPr txBox="1">
            <a:spLocks noGrp="1"/>
          </p:cNvSpPr>
          <p:nvPr>
            <p:ph type="ctrTitle"/>
          </p:nvPr>
        </p:nvSpPr>
        <p:spPr>
          <a:prstGeom prst="rect">
            <a:avLst/>
          </a:prstGeom>
        </p:spPr>
        <p:txBody>
          <a:bodyPr/>
          <a:lstStyle/>
          <a:p>
            <a:r>
              <a:t>8. 3D Object Modeling</a:t>
            </a:r>
          </a:p>
        </p:txBody>
      </p:sp>
      <p:sp>
        <p:nvSpPr>
          <p:cNvPr id="97" name="Body"/>
          <p:cNvSpPr txBox="1">
            <a:spLocks noGrp="1"/>
          </p:cNvSpPr>
          <p:nvPr>
            <p:ph type="subTitle" idx="1"/>
          </p:nvPr>
        </p:nvSpPr>
        <p:spPr>
          <a:prstGeom prst="rect">
            <a:avLst/>
          </a:prstGeom>
        </p:spPr>
        <p:txBody>
          <a:bodyPr/>
          <a:lstStyle/>
          <a:p>
            <a:r>
              <a:rPr lang="en-US" dirty="0"/>
              <a:t>Computer Graphics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DC091-8920-C240-BBB7-C884E04FFCEF}"/>
              </a:ext>
            </a:extLst>
          </p:cNvPr>
          <p:cNvSpPr>
            <a:spLocks noGrp="1"/>
          </p:cNvSpPr>
          <p:nvPr>
            <p:ph type="title"/>
          </p:nvPr>
        </p:nvSpPr>
        <p:spPr/>
        <p:txBody>
          <a:bodyPr/>
          <a:lstStyle/>
          <a:p>
            <a:r>
              <a:rPr lang="en-US" dirty="0"/>
              <a:t>Elements</a:t>
            </a:r>
          </a:p>
        </p:txBody>
      </p:sp>
      <p:pic>
        <p:nvPicPr>
          <p:cNvPr id="7" name="Content Placeholder 6">
            <a:extLst>
              <a:ext uri="{FF2B5EF4-FFF2-40B4-BE49-F238E27FC236}">
                <a16:creationId xmlns:a16="http://schemas.microsoft.com/office/drawing/2014/main" id="{F3D268E3-1A0B-694B-9FAA-7B5BF7A47ABF}"/>
              </a:ext>
            </a:extLst>
          </p:cNvPr>
          <p:cNvPicPr>
            <a:picLocks noGrp="1" noChangeAspect="1"/>
          </p:cNvPicPr>
          <p:nvPr>
            <p:ph idx="1"/>
          </p:nvPr>
        </p:nvPicPr>
        <p:blipFill>
          <a:blip r:embed="rId2"/>
          <a:stretch>
            <a:fillRect/>
          </a:stretch>
        </p:blipFill>
        <p:spPr>
          <a:xfrm>
            <a:off x="4829783" y="2963070"/>
            <a:ext cx="7752705" cy="4961731"/>
          </a:xfrm>
        </p:spPr>
      </p:pic>
    </p:spTree>
    <p:extLst>
      <p:ext uri="{BB962C8B-B14F-4D97-AF65-F5344CB8AC3E}">
        <p14:creationId xmlns:p14="http://schemas.microsoft.com/office/powerpoint/2010/main" val="2233710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olygon Attributes"/>
          <p:cNvSpPr txBox="1">
            <a:spLocks noGrp="1"/>
          </p:cNvSpPr>
          <p:nvPr>
            <p:ph type="title"/>
          </p:nvPr>
        </p:nvSpPr>
        <p:spPr>
          <a:prstGeom prst="rect">
            <a:avLst/>
          </a:prstGeom>
        </p:spPr>
        <p:txBody>
          <a:bodyPr/>
          <a:lstStyle/>
          <a:p>
            <a:r>
              <a:rPr lang="en-US" dirty="0"/>
              <a:t>Face </a:t>
            </a:r>
            <a:r>
              <a:rPr dirty="0"/>
              <a:t>Attributes</a:t>
            </a:r>
          </a:p>
        </p:txBody>
      </p:sp>
      <p:sp>
        <p:nvSpPr>
          <p:cNvPr id="119" name="Triangular or not…"/>
          <p:cNvSpPr txBox="1">
            <a:spLocks noGrp="1"/>
          </p:cNvSpPr>
          <p:nvPr>
            <p:ph idx="1"/>
          </p:nvPr>
        </p:nvSpPr>
        <p:spPr>
          <a:prstGeom prst="rect">
            <a:avLst/>
          </a:prstGeom>
        </p:spPr>
        <p:txBody>
          <a:bodyPr/>
          <a:lstStyle/>
          <a:p>
            <a:r>
              <a:t>Triangular or not</a:t>
            </a:r>
          </a:p>
          <a:p>
            <a:r>
              <a:t>Area</a:t>
            </a:r>
          </a:p>
          <a:p>
            <a:r>
              <a:t>Normal to the plane containing the polygon</a:t>
            </a:r>
          </a:p>
          <a:p>
            <a:r>
              <a:t>Coefficient (A, B, C, D) of the plane equation</a:t>
            </a:r>
          </a:p>
          <a:p>
            <a:pPr marL="0" indent="0">
              <a:buSzTx/>
              <a:buNone/>
            </a:pPr>
            <a:r>
              <a:t>    Ax + By + Cz + D = 0</a:t>
            </a:r>
          </a:p>
          <a:p>
            <a:r>
              <a:t>Is convex?</a:t>
            </a:r>
          </a:p>
          <a:p>
            <a:r>
              <a:t>Hole?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Edge Attributes"/>
          <p:cNvSpPr txBox="1">
            <a:spLocks noGrp="1"/>
          </p:cNvSpPr>
          <p:nvPr>
            <p:ph type="title"/>
          </p:nvPr>
        </p:nvSpPr>
        <p:spPr>
          <a:prstGeom prst="rect">
            <a:avLst/>
          </a:prstGeom>
        </p:spPr>
        <p:txBody>
          <a:bodyPr/>
          <a:lstStyle/>
          <a:p>
            <a:r>
              <a:t>Edge Attributes</a:t>
            </a:r>
          </a:p>
        </p:txBody>
      </p:sp>
      <p:sp>
        <p:nvSpPr>
          <p:cNvPr id="122" name="Length…"/>
          <p:cNvSpPr txBox="1">
            <a:spLocks noGrp="1"/>
          </p:cNvSpPr>
          <p:nvPr>
            <p:ph idx="1"/>
          </p:nvPr>
        </p:nvSpPr>
        <p:spPr>
          <a:prstGeom prst="rect">
            <a:avLst/>
          </a:prstGeom>
        </p:spPr>
        <p:txBody>
          <a:bodyPr/>
          <a:lstStyle/>
          <a:p>
            <a:r>
              <a:t>Length</a:t>
            </a:r>
          </a:p>
          <a:p>
            <a:r>
              <a:t>Whether an edge is between two polygons or between two surfaces.</a:t>
            </a:r>
          </a:p>
          <a:p>
            <a:r>
              <a:t>Polygons on each side of the edge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Vertex Attributes"/>
          <p:cNvSpPr txBox="1">
            <a:spLocks noGrp="1"/>
          </p:cNvSpPr>
          <p:nvPr>
            <p:ph type="title"/>
          </p:nvPr>
        </p:nvSpPr>
        <p:spPr>
          <a:prstGeom prst="rect">
            <a:avLst/>
          </a:prstGeom>
        </p:spPr>
        <p:txBody>
          <a:bodyPr/>
          <a:lstStyle/>
          <a:p>
            <a:r>
              <a:t>Vertex Attributes</a:t>
            </a:r>
          </a:p>
        </p:txBody>
      </p:sp>
      <p:sp>
        <p:nvSpPr>
          <p:cNvPr id="125" name="Polygons that contribute to the vertex…"/>
          <p:cNvSpPr txBox="1">
            <a:spLocks noGrp="1"/>
          </p:cNvSpPr>
          <p:nvPr>
            <p:ph idx="1"/>
          </p:nvPr>
        </p:nvSpPr>
        <p:spPr>
          <a:prstGeom prst="rect">
            <a:avLst/>
          </a:prstGeom>
        </p:spPr>
        <p:txBody>
          <a:bodyPr/>
          <a:lstStyle/>
          <a:p>
            <a:r>
              <a:t>Polygons that contribute to the vertex</a:t>
            </a:r>
          </a:p>
          <a:p>
            <a:r>
              <a:t>Shading or vertex normal </a:t>
            </a:r>
          </a:p>
          <a:p>
            <a:r>
              <a:t>Texture coordinates (u,v)</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4D71-7195-284E-BFCF-F1F270B00943}"/>
              </a:ext>
            </a:extLst>
          </p:cNvPr>
          <p:cNvSpPr>
            <a:spLocks noGrp="1"/>
          </p:cNvSpPr>
          <p:nvPr>
            <p:ph type="title"/>
          </p:nvPr>
        </p:nvSpPr>
        <p:spPr/>
        <p:txBody>
          <a:bodyPr/>
          <a:lstStyle/>
          <a:p>
            <a:r>
              <a:rPr lang="en-US" dirty="0"/>
              <a:t>Why Triangle</a:t>
            </a:r>
          </a:p>
        </p:txBody>
      </p:sp>
      <p:sp>
        <p:nvSpPr>
          <p:cNvPr id="3" name="Content Placeholder 2">
            <a:extLst>
              <a:ext uri="{FF2B5EF4-FFF2-40B4-BE49-F238E27FC236}">
                <a16:creationId xmlns:a16="http://schemas.microsoft.com/office/drawing/2014/main" id="{95A7ED1E-A470-DD49-8B54-98339D3B60E8}"/>
              </a:ext>
            </a:extLst>
          </p:cNvPr>
          <p:cNvSpPr>
            <a:spLocks noGrp="1"/>
          </p:cNvSpPr>
          <p:nvPr>
            <p:ph idx="1"/>
          </p:nvPr>
        </p:nvSpPr>
        <p:spPr/>
        <p:txBody>
          <a:bodyPr/>
          <a:lstStyle/>
          <a:p>
            <a:r>
              <a:rPr lang="en-US" dirty="0"/>
              <a:t>Guaranteed to be planar</a:t>
            </a:r>
          </a:p>
          <a:p>
            <a:pPr lvl="1"/>
            <a:r>
              <a:rPr lang="en-US" dirty="0"/>
              <a:t>Easy to find the face direction</a:t>
            </a:r>
          </a:p>
          <a:p>
            <a:r>
              <a:rPr lang="en-US" dirty="0"/>
              <a:t>Easy to handle</a:t>
            </a:r>
          </a:p>
          <a:p>
            <a:pPr lvl="1"/>
            <a:r>
              <a:rPr lang="en-US" dirty="0"/>
              <a:t>Homogeneous data structure</a:t>
            </a:r>
          </a:p>
          <a:p>
            <a:pPr lvl="1"/>
            <a:r>
              <a:rPr lang="en-US" dirty="0"/>
              <a:t>Faster in hardware</a:t>
            </a:r>
          </a:p>
          <a:p>
            <a:pPr lvl="1"/>
            <a:endParaRPr lang="en-US" dirty="0"/>
          </a:p>
        </p:txBody>
      </p:sp>
    </p:spTree>
    <p:extLst>
      <p:ext uri="{BB962C8B-B14F-4D97-AF65-F5344CB8AC3E}">
        <p14:creationId xmlns:p14="http://schemas.microsoft.com/office/powerpoint/2010/main" val="3487491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Mesh Data Structures"/>
          <p:cNvSpPr txBox="1">
            <a:spLocks noGrp="1"/>
          </p:cNvSpPr>
          <p:nvPr>
            <p:ph type="title"/>
          </p:nvPr>
        </p:nvSpPr>
        <p:spPr>
          <a:prstGeom prst="rect">
            <a:avLst/>
          </a:prstGeom>
        </p:spPr>
        <p:txBody>
          <a:bodyPr/>
          <a:lstStyle/>
          <a:p>
            <a:r>
              <a:t>Mesh Data Structures</a:t>
            </a:r>
          </a:p>
        </p:txBody>
      </p:sp>
      <p:sp>
        <p:nvSpPr>
          <p:cNvPr id="128" name="How to store geometry &amp; connectivity?…"/>
          <p:cNvSpPr txBox="1">
            <a:spLocks noGrp="1"/>
          </p:cNvSpPr>
          <p:nvPr>
            <p:ph idx="1"/>
          </p:nvPr>
        </p:nvSpPr>
        <p:spPr>
          <a:prstGeom prst="rect">
            <a:avLst/>
          </a:prstGeom>
        </p:spPr>
        <p:txBody>
          <a:bodyPr/>
          <a:lstStyle/>
          <a:p>
            <a:r>
              <a:rPr dirty="0"/>
              <a:t>How to store geometry &amp; connectivity?</a:t>
            </a:r>
          </a:p>
          <a:p>
            <a:r>
              <a:rPr dirty="0"/>
              <a:t>Minimal set of operations</a:t>
            </a:r>
          </a:p>
          <a:p>
            <a:pPr lvl="1"/>
            <a:r>
              <a:rPr dirty="0"/>
              <a:t>Access of vertices, edges, faces</a:t>
            </a:r>
          </a:p>
          <a:p>
            <a:pPr lvl="1"/>
            <a:r>
              <a:rPr dirty="0"/>
              <a:t>Oriented traversal of edges of a face</a:t>
            </a:r>
          </a:p>
          <a:p>
            <a:pPr lvl="1"/>
            <a:r>
              <a:rPr dirty="0"/>
              <a:t>Access of faces attached to an edge</a:t>
            </a:r>
          </a:p>
          <a:p>
            <a:pPr lvl="1"/>
            <a:r>
              <a:rPr dirty="0"/>
              <a:t>Given an edge, access of its starting and/or end vertex</a:t>
            </a:r>
          </a:p>
          <a:p>
            <a:pPr lvl="1"/>
            <a:r>
              <a:rPr dirty="0"/>
              <a:t>Given a vertex, at least one attached face or edge must be accessible</a:t>
            </a:r>
          </a:p>
        </p:txBody>
      </p:sp>
      <p:grpSp>
        <p:nvGrpSpPr>
          <p:cNvPr id="149" name="Group"/>
          <p:cNvGrpSpPr/>
          <p:nvPr/>
        </p:nvGrpSpPr>
        <p:grpSpPr>
          <a:xfrm>
            <a:off x="4125224" y="6845584"/>
            <a:ext cx="9089814" cy="2755057"/>
            <a:chOff x="0" y="0"/>
            <a:chExt cx="9089812" cy="2755056"/>
          </a:xfrm>
        </p:grpSpPr>
        <p:sp>
          <p:nvSpPr>
            <p:cNvPr id="130" name="Circle"/>
            <p:cNvSpPr/>
            <p:nvPr/>
          </p:nvSpPr>
          <p:spPr>
            <a:xfrm>
              <a:off x="4123214" y="1218223"/>
              <a:ext cx="281129" cy="281129"/>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31" name="Line"/>
            <p:cNvSpPr/>
            <p:nvPr/>
          </p:nvSpPr>
          <p:spPr>
            <a:xfrm flipV="1">
              <a:off x="4362694" y="937095"/>
              <a:ext cx="1634709" cy="322777"/>
            </a:xfrm>
            <a:prstGeom prst="line">
              <a:avLst/>
            </a:prstGeom>
            <a:noFill/>
            <a:ln w="12700" cap="flat">
              <a:solidFill>
                <a:srgbClr val="6A9DAE"/>
              </a:solidFill>
              <a:prstDash val="solid"/>
              <a:round/>
            </a:ln>
            <a:effectLst/>
          </p:spPr>
          <p:txBody>
            <a:bodyPr wrap="square" lIns="0" tIns="0" rIns="0" bIns="0" numCol="1" anchor="t">
              <a:noAutofit/>
            </a:bodyPr>
            <a:lstStyle/>
            <a:p>
              <a:pPr algn="l" defTabSz="457223">
                <a:defRPr sz="1600" i="0">
                  <a:solidFill>
                    <a:srgbClr val="000000"/>
                  </a:solidFill>
                </a:defRPr>
              </a:pPr>
              <a:endParaRPr sz="1600"/>
            </a:p>
          </p:txBody>
        </p:sp>
        <p:sp>
          <p:nvSpPr>
            <p:cNvPr id="132" name="Line"/>
            <p:cNvSpPr/>
            <p:nvPr/>
          </p:nvSpPr>
          <p:spPr>
            <a:xfrm flipH="1">
              <a:off x="3560959" y="1457701"/>
              <a:ext cx="603905" cy="885034"/>
            </a:xfrm>
            <a:prstGeom prst="line">
              <a:avLst/>
            </a:prstGeom>
            <a:noFill/>
            <a:ln w="12700" cap="flat">
              <a:solidFill>
                <a:srgbClr val="6A9DAE"/>
              </a:solidFill>
              <a:prstDash val="solid"/>
              <a:round/>
            </a:ln>
            <a:effectLst/>
          </p:spPr>
          <p:txBody>
            <a:bodyPr wrap="square" lIns="0" tIns="0" rIns="0" bIns="0" numCol="1" anchor="t">
              <a:noAutofit/>
            </a:bodyPr>
            <a:lstStyle/>
            <a:p>
              <a:pPr algn="l" defTabSz="457223">
                <a:defRPr sz="1600" i="0">
                  <a:solidFill>
                    <a:srgbClr val="000000"/>
                  </a:solidFill>
                </a:defRPr>
              </a:pPr>
              <a:endParaRPr sz="1600"/>
            </a:p>
          </p:txBody>
        </p:sp>
        <p:sp>
          <p:nvSpPr>
            <p:cNvPr id="133" name="Line"/>
            <p:cNvSpPr/>
            <p:nvPr/>
          </p:nvSpPr>
          <p:spPr>
            <a:xfrm>
              <a:off x="4362694" y="1457702"/>
              <a:ext cx="697614" cy="1166162"/>
            </a:xfrm>
            <a:prstGeom prst="line">
              <a:avLst/>
            </a:prstGeom>
            <a:noFill/>
            <a:ln w="12700" cap="flat">
              <a:solidFill>
                <a:srgbClr val="6A9DAE"/>
              </a:solidFill>
              <a:prstDash val="solid"/>
              <a:round/>
            </a:ln>
            <a:effectLst/>
          </p:spPr>
          <p:txBody>
            <a:bodyPr wrap="square" lIns="0" tIns="0" rIns="0" bIns="0" numCol="1" anchor="t">
              <a:noAutofit/>
            </a:bodyPr>
            <a:lstStyle/>
            <a:p>
              <a:pPr algn="l" defTabSz="457223">
                <a:defRPr sz="1600" i="0">
                  <a:solidFill>
                    <a:srgbClr val="000000"/>
                  </a:solidFill>
                </a:defRPr>
              </a:pPr>
              <a:endParaRPr sz="1600"/>
            </a:p>
          </p:txBody>
        </p:sp>
        <p:sp>
          <p:nvSpPr>
            <p:cNvPr id="134" name="Line"/>
            <p:cNvSpPr/>
            <p:nvPr/>
          </p:nvSpPr>
          <p:spPr>
            <a:xfrm flipV="1">
              <a:off x="4262737" y="187419"/>
              <a:ext cx="235315" cy="1030805"/>
            </a:xfrm>
            <a:prstGeom prst="line">
              <a:avLst/>
            </a:prstGeom>
            <a:noFill/>
            <a:ln w="12700" cap="flat">
              <a:solidFill>
                <a:srgbClr val="6A9DAE"/>
              </a:solidFill>
              <a:prstDash val="solid"/>
              <a:round/>
            </a:ln>
            <a:effectLst/>
          </p:spPr>
          <p:txBody>
            <a:bodyPr wrap="square" lIns="0" tIns="0" rIns="0" bIns="0" numCol="1" anchor="t">
              <a:noAutofit/>
            </a:bodyPr>
            <a:lstStyle/>
            <a:p>
              <a:pPr algn="l" defTabSz="457223">
                <a:defRPr sz="1600" i="0">
                  <a:solidFill>
                    <a:srgbClr val="000000"/>
                  </a:solidFill>
                </a:defRPr>
              </a:pPr>
              <a:endParaRPr sz="1600"/>
            </a:p>
          </p:txBody>
        </p:sp>
        <p:sp>
          <p:nvSpPr>
            <p:cNvPr id="135" name="Line"/>
            <p:cNvSpPr/>
            <p:nvPr/>
          </p:nvSpPr>
          <p:spPr>
            <a:xfrm flipH="1" flipV="1">
              <a:off x="3186120" y="562257"/>
              <a:ext cx="978743" cy="697615"/>
            </a:xfrm>
            <a:prstGeom prst="line">
              <a:avLst/>
            </a:prstGeom>
            <a:noFill/>
            <a:ln w="12700" cap="flat">
              <a:solidFill>
                <a:srgbClr val="6A9DAE"/>
              </a:solidFill>
              <a:prstDash val="solid"/>
              <a:round/>
            </a:ln>
            <a:effectLst/>
          </p:spPr>
          <p:txBody>
            <a:bodyPr wrap="square" lIns="0" tIns="0" rIns="0" bIns="0" numCol="1" anchor="t">
              <a:noAutofit/>
            </a:bodyPr>
            <a:lstStyle/>
            <a:p>
              <a:pPr algn="l" defTabSz="457223">
                <a:defRPr sz="1600" i="0">
                  <a:solidFill>
                    <a:srgbClr val="000000"/>
                  </a:solidFill>
                </a:defRPr>
              </a:pPr>
              <a:endParaRPr sz="1600"/>
            </a:p>
          </p:txBody>
        </p:sp>
        <p:sp>
          <p:nvSpPr>
            <p:cNvPr id="136" name="Shape"/>
            <p:cNvSpPr/>
            <p:nvPr/>
          </p:nvSpPr>
          <p:spPr>
            <a:xfrm>
              <a:off x="3200697" y="145770"/>
              <a:ext cx="2759222" cy="2494754"/>
            </a:xfrm>
            <a:custGeom>
              <a:avLst/>
              <a:gdLst/>
              <a:ahLst/>
              <a:cxnLst>
                <a:cxn ang="0">
                  <a:pos x="wd2" y="hd2"/>
                </a:cxn>
                <a:cxn ang="5400000">
                  <a:pos x="wd2" y="hd2"/>
                </a:cxn>
                <a:cxn ang="10800000">
                  <a:pos x="wd2" y="hd2"/>
                </a:cxn>
                <a:cxn ang="16200000">
                  <a:pos x="wd2" y="hd2"/>
                </a:cxn>
              </a:cxnLst>
              <a:rect l="0" t="0" r="r" b="b"/>
              <a:pathLst>
                <a:path w="21600" h="21600" extrusionOk="0">
                  <a:moveTo>
                    <a:pt x="0" y="3792"/>
                  </a:moveTo>
                  <a:lnTo>
                    <a:pt x="10577" y="0"/>
                  </a:lnTo>
                  <a:lnTo>
                    <a:pt x="21600" y="6925"/>
                  </a:lnTo>
                  <a:lnTo>
                    <a:pt x="14599" y="21600"/>
                  </a:lnTo>
                  <a:lnTo>
                    <a:pt x="2383" y="19292"/>
                  </a:lnTo>
                  <a:lnTo>
                    <a:pt x="0" y="3792"/>
                  </a:lnTo>
                  <a:close/>
                </a:path>
              </a:pathLst>
            </a:custGeom>
            <a:no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37" name="Circle"/>
            <p:cNvSpPr/>
            <p:nvPr/>
          </p:nvSpPr>
          <p:spPr>
            <a:xfrm>
              <a:off x="3092411" y="468547"/>
              <a:ext cx="281129" cy="281129"/>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38" name="Circle"/>
            <p:cNvSpPr/>
            <p:nvPr/>
          </p:nvSpPr>
          <p:spPr>
            <a:xfrm>
              <a:off x="3373539" y="2249026"/>
              <a:ext cx="281128" cy="281129"/>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39" name="Circle"/>
            <p:cNvSpPr/>
            <p:nvPr/>
          </p:nvSpPr>
          <p:spPr>
            <a:xfrm>
              <a:off x="4929115" y="2473928"/>
              <a:ext cx="281129" cy="281129"/>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40" name="Circle"/>
            <p:cNvSpPr/>
            <p:nvPr/>
          </p:nvSpPr>
          <p:spPr>
            <a:xfrm>
              <a:off x="5809983" y="843385"/>
              <a:ext cx="281129" cy="281129"/>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41" name="Circle"/>
            <p:cNvSpPr/>
            <p:nvPr/>
          </p:nvSpPr>
          <p:spPr>
            <a:xfrm>
              <a:off x="4404343" y="0"/>
              <a:ext cx="281129" cy="281128"/>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42" name="Triangle"/>
            <p:cNvSpPr/>
            <p:nvPr/>
          </p:nvSpPr>
          <p:spPr>
            <a:xfrm>
              <a:off x="143981" y="508113"/>
              <a:ext cx="1332757" cy="1694505"/>
            </a:xfrm>
            <a:custGeom>
              <a:avLst/>
              <a:gdLst/>
              <a:ahLst/>
              <a:cxnLst>
                <a:cxn ang="0">
                  <a:pos x="wd2" y="hd2"/>
                </a:cxn>
                <a:cxn ang="5400000">
                  <a:pos x="wd2" y="hd2"/>
                </a:cxn>
                <a:cxn ang="10800000">
                  <a:pos x="wd2" y="hd2"/>
                </a:cxn>
                <a:cxn ang="16200000">
                  <a:pos x="wd2" y="hd2"/>
                </a:cxn>
              </a:cxnLst>
              <a:rect l="0" t="0" r="r" b="b"/>
              <a:pathLst>
                <a:path w="21600" h="21600" extrusionOk="0">
                  <a:moveTo>
                    <a:pt x="0" y="6310"/>
                  </a:moveTo>
                  <a:lnTo>
                    <a:pt x="21291" y="21600"/>
                  </a:lnTo>
                  <a:lnTo>
                    <a:pt x="21600" y="0"/>
                  </a:lnTo>
                  <a:lnTo>
                    <a:pt x="0" y="6310"/>
                  </a:lnTo>
                  <a:close/>
                </a:path>
              </a:pathLst>
            </a:custGeom>
            <a:gradFill flip="none" rotWithShape="1">
              <a:gsLst>
                <a:gs pos="0">
                  <a:srgbClr val="B2DFF1"/>
                </a:gs>
                <a:gs pos="35000">
                  <a:srgbClr val="C9E8F4"/>
                </a:gs>
                <a:gs pos="100000">
                  <a:srgbClr val="E9F6FC"/>
                </a:gs>
              </a:gsLst>
              <a:lin ang="16200000" scaled="0"/>
            </a:gradFill>
            <a:ln w="12700" cap="flat">
              <a:solidFill>
                <a:srgbClr val="6A9DAE"/>
              </a:solidFill>
              <a:prstDash val="solid"/>
              <a:round/>
            </a:ln>
            <a:effectLst>
              <a:outerShdw blurRad="50800" dist="25400" dir="5400000" rotWithShape="0">
                <a:srgbClr val="000000">
                  <a:alpha val="38000"/>
                </a:srgbClr>
              </a:outerShdw>
            </a:effectLst>
          </p:spPr>
          <p:txBody>
            <a:bodyPr wrap="square" lIns="50800" tIns="50800" rIns="50800" bIns="50800" numCol="1" anchor="ctr">
              <a:noAutofit/>
            </a:bodyPr>
            <a:lstStyle/>
            <a:p>
              <a:pPr>
                <a:defRPr sz="3600" i="0">
                  <a:solidFill>
                    <a:srgbClr val="FFFFFF"/>
                  </a:solidFill>
                  <a:latin typeface="Gill Sans Light"/>
                  <a:ea typeface="Gill Sans Light"/>
                  <a:cs typeface="Gill Sans Light"/>
                  <a:sym typeface="Gill Sans Light"/>
                </a:defRPr>
              </a:pPr>
              <a:endParaRPr sz="3600"/>
            </a:p>
          </p:txBody>
        </p:sp>
        <p:sp>
          <p:nvSpPr>
            <p:cNvPr id="143" name="Circle"/>
            <p:cNvSpPr/>
            <p:nvPr/>
          </p:nvSpPr>
          <p:spPr>
            <a:xfrm>
              <a:off x="1311931" y="2061607"/>
              <a:ext cx="281129" cy="281129"/>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44" name="Circle"/>
            <p:cNvSpPr/>
            <p:nvPr/>
          </p:nvSpPr>
          <p:spPr>
            <a:xfrm>
              <a:off x="0" y="843385"/>
              <a:ext cx="281128" cy="281129"/>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45" name="Circle"/>
            <p:cNvSpPr/>
            <p:nvPr/>
          </p:nvSpPr>
          <p:spPr>
            <a:xfrm>
              <a:off x="1311931" y="374837"/>
              <a:ext cx="281129" cy="281129"/>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46" name="Circle"/>
            <p:cNvSpPr/>
            <p:nvPr/>
          </p:nvSpPr>
          <p:spPr>
            <a:xfrm>
              <a:off x="7121914" y="1218223"/>
              <a:ext cx="281129" cy="281129"/>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47" name="Line"/>
            <p:cNvSpPr/>
            <p:nvPr/>
          </p:nvSpPr>
          <p:spPr>
            <a:xfrm flipV="1">
              <a:off x="7361395" y="937095"/>
              <a:ext cx="1634709" cy="322777"/>
            </a:xfrm>
            <a:prstGeom prst="line">
              <a:avLst/>
            </a:prstGeom>
            <a:noFill/>
            <a:ln w="12700" cap="flat">
              <a:solidFill>
                <a:srgbClr val="6A9DAE"/>
              </a:solidFill>
              <a:prstDash val="solid"/>
              <a:round/>
            </a:ln>
            <a:effectLst/>
          </p:spPr>
          <p:txBody>
            <a:bodyPr wrap="square" lIns="0" tIns="0" rIns="0" bIns="0" numCol="1" anchor="t">
              <a:noAutofit/>
            </a:bodyPr>
            <a:lstStyle/>
            <a:p>
              <a:pPr algn="l" defTabSz="457223">
                <a:defRPr sz="1600" i="0">
                  <a:solidFill>
                    <a:srgbClr val="000000"/>
                  </a:solidFill>
                </a:defRPr>
              </a:pPr>
              <a:endParaRPr sz="1600"/>
            </a:p>
          </p:txBody>
        </p:sp>
        <p:sp>
          <p:nvSpPr>
            <p:cNvPr id="148" name="Circle"/>
            <p:cNvSpPr/>
            <p:nvPr/>
          </p:nvSpPr>
          <p:spPr>
            <a:xfrm>
              <a:off x="8808684" y="843385"/>
              <a:ext cx="281129" cy="281129"/>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ace Set (STL)"/>
          <p:cNvSpPr txBox="1">
            <a:spLocks noGrp="1"/>
          </p:cNvSpPr>
          <p:nvPr>
            <p:ph type="title"/>
          </p:nvPr>
        </p:nvSpPr>
        <p:spPr>
          <a:prstGeom prst="rect">
            <a:avLst/>
          </a:prstGeom>
        </p:spPr>
        <p:txBody>
          <a:bodyPr/>
          <a:lstStyle/>
          <a:p>
            <a:r>
              <a:t>Face Set (STL)</a:t>
            </a:r>
          </a:p>
        </p:txBody>
      </p:sp>
      <p:sp>
        <p:nvSpPr>
          <p:cNvPr id="153" name="Face:…"/>
          <p:cNvSpPr txBox="1">
            <a:spLocks noGrp="1"/>
          </p:cNvSpPr>
          <p:nvPr>
            <p:ph idx="1"/>
          </p:nvPr>
        </p:nvSpPr>
        <p:spPr>
          <a:prstGeom prst="rect">
            <a:avLst/>
          </a:prstGeom>
        </p:spPr>
        <p:txBody>
          <a:bodyPr/>
          <a:lstStyle/>
          <a:p>
            <a:r>
              <a:t>Face:</a:t>
            </a:r>
          </a:p>
          <a:p>
            <a:pPr lvl="1"/>
            <a:r>
              <a:t>3 positions</a:t>
            </a:r>
          </a:p>
          <a:p>
            <a:r>
              <a:t>Connectivity information</a:t>
            </a:r>
            <a:br/>
            <a:r>
              <a:t> cannot be accessed </a:t>
            </a:r>
            <a:br/>
            <a:r>
              <a:t>explicitly</a:t>
            </a:r>
          </a:p>
          <a:p>
            <a:r>
              <a:t>Vertices and associated </a:t>
            </a:r>
            <a:br/>
            <a:r>
              <a:t>data are replicated</a:t>
            </a:r>
          </a:p>
        </p:txBody>
      </p:sp>
      <p:pic>
        <p:nvPicPr>
          <p:cNvPr id="155" name="image3.png" descr="image3.png"/>
          <p:cNvPicPr>
            <a:picLocks noChangeAspect="1"/>
          </p:cNvPicPr>
          <p:nvPr/>
        </p:nvPicPr>
        <p:blipFill>
          <a:blip r:embed="rId3"/>
          <a:srcRect b="37920"/>
          <a:stretch>
            <a:fillRect/>
          </a:stretch>
        </p:blipFill>
        <p:spPr>
          <a:xfrm>
            <a:off x="9062201" y="2237625"/>
            <a:ext cx="5661729" cy="3239444"/>
          </a:xfrm>
          <a:prstGeom prst="rect">
            <a:avLst/>
          </a:prstGeom>
          <a:ln w="12700">
            <a:miter lim="400000"/>
          </a:ln>
        </p:spPr>
      </p:pic>
      <p:grpSp>
        <p:nvGrpSpPr>
          <p:cNvPr id="174" name="Group"/>
          <p:cNvGrpSpPr/>
          <p:nvPr/>
        </p:nvGrpSpPr>
        <p:grpSpPr>
          <a:xfrm>
            <a:off x="9735082" y="5420187"/>
            <a:ext cx="4316058" cy="3644797"/>
            <a:chOff x="6876" y="-34559"/>
            <a:chExt cx="4316055" cy="3644795"/>
          </a:xfrm>
        </p:grpSpPr>
        <p:sp>
          <p:nvSpPr>
            <p:cNvPr id="156" name="Circle"/>
            <p:cNvSpPr/>
            <p:nvPr/>
          </p:nvSpPr>
          <p:spPr>
            <a:xfrm>
              <a:off x="1905259" y="1943993"/>
              <a:ext cx="304803" cy="304800"/>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57" name="Line"/>
            <p:cNvSpPr/>
            <p:nvPr/>
          </p:nvSpPr>
          <p:spPr>
            <a:xfrm flipV="1">
              <a:off x="2164904" y="1639192"/>
              <a:ext cx="1772356" cy="349958"/>
            </a:xfrm>
            <a:prstGeom prst="line">
              <a:avLst/>
            </a:prstGeom>
            <a:noFill/>
            <a:ln w="12700" cap="flat">
              <a:solidFill>
                <a:srgbClr val="6A9DAE"/>
              </a:solidFill>
              <a:prstDash val="solid"/>
              <a:round/>
            </a:ln>
            <a:effectLst/>
          </p:spPr>
          <p:txBody>
            <a:bodyPr wrap="square" lIns="0" tIns="0" rIns="0" bIns="0" numCol="1" anchor="t">
              <a:noAutofit/>
            </a:bodyPr>
            <a:lstStyle/>
            <a:p>
              <a:pPr algn="l" defTabSz="457223">
                <a:defRPr sz="1600" i="0">
                  <a:solidFill>
                    <a:srgbClr val="000000"/>
                  </a:solidFill>
                </a:defRPr>
              </a:pPr>
              <a:endParaRPr sz="1600"/>
            </a:p>
          </p:txBody>
        </p:sp>
        <p:sp>
          <p:nvSpPr>
            <p:cNvPr id="158" name="Line"/>
            <p:cNvSpPr/>
            <p:nvPr/>
          </p:nvSpPr>
          <p:spPr>
            <a:xfrm flipH="1">
              <a:off x="1295660" y="2203636"/>
              <a:ext cx="654756" cy="959557"/>
            </a:xfrm>
            <a:prstGeom prst="line">
              <a:avLst/>
            </a:prstGeom>
            <a:noFill/>
            <a:ln w="12700" cap="flat">
              <a:solidFill>
                <a:srgbClr val="6A9DAE"/>
              </a:solidFill>
              <a:prstDash val="solid"/>
              <a:round/>
            </a:ln>
            <a:effectLst/>
          </p:spPr>
          <p:txBody>
            <a:bodyPr wrap="square" lIns="0" tIns="0" rIns="0" bIns="0" numCol="1" anchor="t">
              <a:noAutofit/>
            </a:bodyPr>
            <a:lstStyle/>
            <a:p>
              <a:pPr algn="l" defTabSz="457223">
                <a:defRPr sz="1600" i="0">
                  <a:solidFill>
                    <a:srgbClr val="000000"/>
                  </a:solidFill>
                </a:defRPr>
              </a:pPr>
              <a:endParaRPr sz="1600"/>
            </a:p>
          </p:txBody>
        </p:sp>
        <p:sp>
          <p:nvSpPr>
            <p:cNvPr id="159" name="Line"/>
            <p:cNvSpPr/>
            <p:nvPr/>
          </p:nvSpPr>
          <p:spPr>
            <a:xfrm>
              <a:off x="2164904" y="2203637"/>
              <a:ext cx="756356" cy="1264357"/>
            </a:xfrm>
            <a:prstGeom prst="line">
              <a:avLst/>
            </a:prstGeom>
            <a:noFill/>
            <a:ln w="12700" cap="flat">
              <a:solidFill>
                <a:srgbClr val="6A9DAE"/>
              </a:solidFill>
              <a:prstDash val="solid"/>
              <a:round/>
            </a:ln>
            <a:effectLst/>
          </p:spPr>
          <p:txBody>
            <a:bodyPr wrap="square" lIns="0" tIns="0" rIns="0" bIns="0" numCol="1" anchor="t">
              <a:noAutofit/>
            </a:bodyPr>
            <a:lstStyle/>
            <a:p>
              <a:pPr algn="l" defTabSz="457223">
                <a:defRPr sz="1600" i="0">
                  <a:solidFill>
                    <a:srgbClr val="000000"/>
                  </a:solidFill>
                </a:defRPr>
              </a:pPr>
              <a:endParaRPr sz="1600"/>
            </a:p>
          </p:txBody>
        </p:sp>
        <p:sp>
          <p:nvSpPr>
            <p:cNvPr id="160" name="Line"/>
            <p:cNvSpPr/>
            <p:nvPr/>
          </p:nvSpPr>
          <p:spPr>
            <a:xfrm flipV="1">
              <a:off x="2056530" y="826392"/>
              <a:ext cx="255130" cy="1117602"/>
            </a:xfrm>
            <a:prstGeom prst="line">
              <a:avLst/>
            </a:prstGeom>
            <a:noFill/>
            <a:ln w="12700" cap="flat">
              <a:solidFill>
                <a:srgbClr val="6A9DAE"/>
              </a:solidFill>
              <a:prstDash val="solid"/>
              <a:round/>
            </a:ln>
            <a:effectLst/>
          </p:spPr>
          <p:txBody>
            <a:bodyPr wrap="square" lIns="0" tIns="0" rIns="0" bIns="0" numCol="1" anchor="t">
              <a:noAutofit/>
            </a:bodyPr>
            <a:lstStyle/>
            <a:p>
              <a:pPr algn="l" defTabSz="457223">
                <a:defRPr sz="1600" i="0">
                  <a:solidFill>
                    <a:srgbClr val="000000"/>
                  </a:solidFill>
                </a:defRPr>
              </a:pPr>
              <a:endParaRPr sz="1600"/>
            </a:p>
          </p:txBody>
        </p:sp>
        <p:sp>
          <p:nvSpPr>
            <p:cNvPr id="161" name="Line"/>
            <p:cNvSpPr/>
            <p:nvPr/>
          </p:nvSpPr>
          <p:spPr>
            <a:xfrm flipH="1" flipV="1">
              <a:off x="889258" y="1232793"/>
              <a:ext cx="1061157" cy="756357"/>
            </a:xfrm>
            <a:prstGeom prst="line">
              <a:avLst/>
            </a:prstGeom>
            <a:noFill/>
            <a:ln w="12700" cap="flat">
              <a:solidFill>
                <a:srgbClr val="6A9DAE"/>
              </a:solidFill>
              <a:prstDash val="solid"/>
              <a:round/>
            </a:ln>
            <a:effectLst/>
          </p:spPr>
          <p:txBody>
            <a:bodyPr wrap="square" lIns="0" tIns="0" rIns="0" bIns="0" numCol="1" anchor="t">
              <a:noAutofit/>
            </a:bodyPr>
            <a:lstStyle/>
            <a:p>
              <a:pPr algn="l" defTabSz="457223">
                <a:defRPr sz="1600" i="0">
                  <a:solidFill>
                    <a:srgbClr val="000000"/>
                  </a:solidFill>
                </a:defRPr>
              </a:pPr>
              <a:endParaRPr sz="1600"/>
            </a:p>
          </p:txBody>
        </p:sp>
        <p:sp>
          <p:nvSpPr>
            <p:cNvPr id="162" name="Shape"/>
            <p:cNvSpPr/>
            <p:nvPr/>
          </p:nvSpPr>
          <p:spPr>
            <a:xfrm>
              <a:off x="905064" y="781237"/>
              <a:ext cx="2991555" cy="2704819"/>
            </a:xfrm>
            <a:custGeom>
              <a:avLst/>
              <a:gdLst/>
              <a:ahLst/>
              <a:cxnLst>
                <a:cxn ang="0">
                  <a:pos x="wd2" y="hd2"/>
                </a:cxn>
                <a:cxn ang="5400000">
                  <a:pos x="wd2" y="hd2"/>
                </a:cxn>
                <a:cxn ang="10800000">
                  <a:pos x="wd2" y="hd2"/>
                </a:cxn>
                <a:cxn ang="16200000">
                  <a:pos x="wd2" y="hd2"/>
                </a:cxn>
              </a:cxnLst>
              <a:rect l="0" t="0" r="r" b="b"/>
              <a:pathLst>
                <a:path w="21600" h="21600" extrusionOk="0">
                  <a:moveTo>
                    <a:pt x="0" y="3792"/>
                  </a:moveTo>
                  <a:lnTo>
                    <a:pt x="10577" y="0"/>
                  </a:lnTo>
                  <a:lnTo>
                    <a:pt x="21600" y="6925"/>
                  </a:lnTo>
                  <a:lnTo>
                    <a:pt x="14599" y="21600"/>
                  </a:lnTo>
                  <a:lnTo>
                    <a:pt x="2383" y="19292"/>
                  </a:lnTo>
                  <a:lnTo>
                    <a:pt x="0" y="3792"/>
                  </a:lnTo>
                  <a:close/>
                </a:path>
              </a:pathLst>
            </a:custGeom>
            <a:no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63" name="Circle"/>
            <p:cNvSpPr/>
            <p:nvPr/>
          </p:nvSpPr>
          <p:spPr>
            <a:xfrm>
              <a:off x="787659" y="1131193"/>
              <a:ext cx="304800" cy="304800"/>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64" name="Circle"/>
            <p:cNvSpPr/>
            <p:nvPr/>
          </p:nvSpPr>
          <p:spPr>
            <a:xfrm>
              <a:off x="1092459" y="3061592"/>
              <a:ext cx="304803" cy="304804"/>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65" name="Circle"/>
            <p:cNvSpPr/>
            <p:nvPr/>
          </p:nvSpPr>
          <p:spPr>
            <a:xfrm>
              <a:off x="2779020" y="3305433"/>
              <a:ext cx="304800" cy="304803"/>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66" name="Circle"/>
            <p:cNvSpPr/>
            <p:nvPr/>
          </p:nvSpPr>
          <p:spPr>
            <a:xfrm>
              <a:off x="3734059" y="1537593"/>
              <a:ext cx="304803" cy="304800"/>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67" name="Circle"/>
            <p:cNvSpPr/>
            <p:nvPr/>
          </p:nvSpPr>
          <p:spPr>
            <a:xfrm>
              <a:off x="2210059" y="623193"/>
              <a:ext cx="304800" cy="304803"/>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68" name="v0"/>
            <p:cNvSpPr txBox="1"/>
            <p:nvPr/>
          </p:nvSpPr>
          <p:spPr>
            <a:xfrm>
              <a:off x="1429276" y="981441"/>
              <a:ext cx="455253" cy="5027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v0</a:t>
              </a:r>
            </a:p>
          </p:txBody>
        </p:sp>
        <p:sp>
          <p:nvSpPr>
            <p:cNvPr id="169" name="v1"/>
            <p:cNvSpPr txBox="1"/>
            <p:nvPr/>
          </p:nvSpPr>
          <p:spPr>
            <a:xfrm>
              <a:off x="6876" y="879845"/>
              <a:ext cx="455253" cy="5027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v1</a:t>
              </a:r>
            </a:p>
          </p:txBody>
        </p:sp>
        <p:sp>
          <p:nvSpPr>
            <p:cNvPr id="170" name="v2"/>
            <p:cNvSpPr txBox="1"/>
            <p:nvPr/>
          </p:nvSpPr>
          <p:spPr>
            <a:xfrm>
              <a:off x="223624" y="2588979"/>
              <a:ext cx="455253" cy="5027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v2</a:t>
              </a:r>
            </a:p>
          </p:txBody>
        </p:sp>
        <p:sp>
          <p:nvSpPr>
            <p:cNvPr id="171" name="v3"/>
            <p:cNvSpPr txBox="1"/>
            <p:nvPr/>
          </p:nvSpPr>
          <p:spPr>
            <a:xfrm>
              <a:off x="2953278" y="3013441"/>
              <a:ext cx="455253" cy="5027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v3</a:t>
              </a:r>
            </a:p>
          </p:txBody>
        </p:sp>
        <p:sp>
          <p:nvSpPr>
            <p:cNvPr id="172" name="v4"/>
            <p:cNvSpPr txBox="1"/>
            <p:nvPr/>
          </p:nvSpPr>
          <p:spPr>
            <a:xfrm>
              <a:off x="3867678" y="1184641"/>
              <a:ext cx="455253" cy="5027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v4</a:t>
              </a:r>
            </a:p>
          </p:txBody>
        </p:sp>
        <p:sp>
          <p:nvSpPr>
            <p:cNvPr id="173" name="v5"/>
            <p:cNvSpPr txBox="1"/>
            <p:nvPr/>
          </p:nvSpPr>
          <p:spPr>
            <a:xfrm>
              <a:off x="2343678" y="-34559"/>
              <a:ext cx="455253" cy="5027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v5</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red Vertex (OBJ, OFF)"/>
          <p:cNvSpPr txBox="1">
            <a:spLocks noGrp="1"/>
          </p:cNvSpPr>
          <p:nvPr>
            <p:ph type="title"/>
          </p:nvPr>
        </p:nvSpPr>
        <p:spPr>
          <a:prstGeom prst="rect">
            <a:avLst/>
          </a:prstGeom>
        </p:spPr>
        <p:txBody>
          <a:bodyPr/>
          <a:lstStyle/>
          <a:p>
            <a:r>
              <a:t>Shared Vertex (OBJ, OFF)</a:t>
            </a:r>
          </a:p>
        </p:txBody>
      </p:sp>
      <p:sp>
        <p:nvSpPr>
          <p:cNvPr id="178" name="Vertex:…"/>
          <p:cNvSpPr txBox="1">
            <a:spLocks noGrp="1"/>
          </p:cNvSpPr>
          <p:nvPr>
            <p:ph idx="1"/>
          </p:nvPr>
        </p:nvSpPr>
        <p:spPr>
          <a:prstGeom prst="rect">
            <a:avLst/>
          </a:prstGeom>
        </p:spPr>
        <p:txBody>
          <a:bodyPr/>
          <a:lstStyle/>
          <a:p>
            <a:pPr marL="246900" indent="-246900" defTabSz="473225">
              <a:spcBef>
                <a:spcPts val="3000"/>
              </a:spcBef>
              <a:defRPr sz="2916">
                <a:effectLst>
                  <a:outerShdw blurRad="20574" dist="20574" dir="2700000" rotWithShape="0">
                    <a:srgbClr val="000000">
                      <a:alpha val="50000"/>
                    </a:srgbClr>
                  </a:outerShdw>
                </a:effectLst>
              </a:defRPr>
            </a:pPr>
            <a:r>
              <a:rPr dirty="0"/>
              <a:t>Vertex:</a:t>
            </a:r>
          </a:p>
          <a:p>
            <a:pPr marL="555526" lvl="1" indent="-246900" defTabSz="473225">
              <a:spcBef>
                <a:spcPts val="900"/>
              </a:spcBef>
              <a:defRPr sz="2592">
                <a:effectLst>
                  <a:outerShdw blurRad="20574" dist="20574" dir="2700000" rotWithShape="0">
                    <a:srgbClr val="000000">
                      <a:alpha val="50000"/>
                    </a:srgbClr>
                  </a:outerShdw>
                </a:effectLst>
              </a:defRPr>
            </a:pPr>
            <a:r>
              <a:rPr dirty="0"/>
              <a:t>position</a:t>
            </a:r>
          </a:p>
          <a:p>
            <a:pPr marL="246900" indent="-246900" defTabSz="473225">
              <a:spcBef>
                <a:spcPts val="3000"/>
              </a:spcBef>
              <a:defRPr sz="2916">
                <a:effectLst>
                  <a:outerShdw blurRad="20574" dist="20574" dir="2700000" rotWithShape="0">
                    <a:srgbClr val="000000">
                      <a:alpha val="50000"/>
                    </a:srgbClr>
                  </a:outerShdw>
                </a:effectLst>
              </a:defRPr>
            </a:pPr>
            <a:r>
              <a:rPr dirty="0"/>
              <a:t>Face:</a:t>
            </a:r>
          </a:p>
          <a:p>
            <a:pPr marL="555526" lvl="1" indent="-246900" defTabSz="473225">
              <a:spcBef>
                <a:spcPts val="900"/>
              </a:spcBef>
              <a:defRPr sz="2592">
                <a:effectLst>
                  <a:outerShdw blurRad="20574" dist="20574" dir="2700000" rotWithShape="0">
                    <a:srgbClr val="000000">
                      <a:alpha val="50000"/>
                    </a:srgbClr>
                  </a:outerShdw>
                </a:effectLst>
              </a:defRPr>
            </a:pPr>
            <a:r>
              <a:rPr dirty="0"/>
              <a:t>vertex indices</a:t>
            </a:r>
          </a:p>
          <a:p>
            <a:pPr marL="246900" indent="-246900" defTabSz="473225">
              <a:spcBef>
                <a:spcPts val="3000"/>
              </a:spcBef>
              <a:defRPr sz="2916">
                <a:effectLst>
                  <a:outerShdw blurRad="20574" dist="20574" dir="2700000" rotWithShape="0">
                    <a:srgbClr val="000000">
                      <a:alpha val="50000"/>
                    </a:srgbClr>
                  </a:outerShdw>
                </a:effectLst>
              </a:defRPr>
            </a:pPr>
            <a:r>
              <a:rPr dirty="0"/>
              <a:t>Solve replication of </a:t>
            </a:r>
            <a:br>
              <a:rPr dirty="0"/>
            </a:br>
            <a:r>
              <a:rPr dirty="0"/>
              <a:t>vertices and associated data</a:t>
            </a:r>
          </a:p>
          <a:p>
            <a:pPr marL="246900" indent="-246900" defTabSz="473225">
              <a:spcBef>
                <a:spcPts val="3000"/>
              </a:spcBef>
              <a:defRPr sz="2916">
                <a:effectLst>
                  <a:outerShdw blurRad="20574" dist="20574" dir="2700000" rotWithShape="0">
                    <a:srgbClr val="000000">
                      <a:alpha val="50000"/>
                    </a:srgbClr>
                  </a:outerShdw>
                </a:effectLst>
              </a:defRPr>
            </a:pPr>
            <a:r>
              <a:rPr dirty="0"/>
              <a:t>Simple and efficient in storage</a:t>
            </a:r>
          </a:p>
          <a:p>
            <a:pPr marL="555526" lvl="1" indent="-246900" defTabSz="473225">
              <a:spcBef>
                <a:spcPts val="900"/>
              </a:spcBef>
              <a:defRPr sz="2592">
                <a:effectLst>
                  <a:outerShdw blurRad="20574" dist="20574" dir="2700000" rotWithShape="0">
                    <a:srgbClr val="000000">
                      <a:alpha val="50000"/>
                    </a:srgbClr>
                  </a:outerShdw>
                </a:effectLst>
              </a:defRPr>
            </a:pPr>
            <a:r>
              <a:rPr dirty="0"/>
              <a:t>file format</a:t>
            </a:r>
          </a:p>
          <a:p>
            <a:pPr marL="246900" indent="-246900" defTabSz="473225">
              <a:spcBef>
                <a:spcPts val="3000"/>
              </a:spcBef>
              <a:defRPr sz="2916">
                <a:effectLst>
                  <a:outerShdw blurRad="20574" dist="20574" dir="2700000" rotWithShape="0">
                    <a:srgbClr val="000000">
                      <a:alpha val="50000"/>
                    </a:srgbClr>
                  </a:outerShdw>
                </a:effectLst>
              </a:defRPr>
            </a:pPr>
            <a:r>
              <a:rPr dirty="0"/>
              <a:t>Efficient for algorithms for static data</a:t>
            </a:r>
          </a:p>
          <a:p>
            <a:pPr marL="555526" lvl="1" indent="-246900" defTabSz="473225">
              <a:spcBef>
                <a:spcPts val="900"/>
              </a:spcBef>
              <a:defRPr sz="2592">
                <a:effectLst>
                  <a:outerShdw blurRad="20574" dist="20574" dir="2700000" rotWithShape="0">
                    <a:srgbClr val="000000">
                      <a:alpha val="50000"/>
                    </a:srgbClr>
                  </a:outerShdw>
                </a:effectLst>
              </a:defRPr>
            </a:pPr>
            <a:r>
              <a:rPr dirty="0"/>
              <a:t>rendering</a:t>
            </a:r>
          </a:p>
          <a:p>
            <a:pPr marL="246900" indent="-246900" defTabSz="473225">
              <a:spcBef>
                <a:spcPts val="3000"/>
              </a:spcBef>
              <a:defRPr sz="2916">
                <a:effectLst>
                  <a:outerShdw blurRad="20574" dist="20574" dir="2700000" rotWithShape="0">
                    <a:srgbClr val="000000">
                      <a:alpha val="50000"/>
                    </a:srgbClr>
                  </a:outerShdw>
                </a:effectLst>
              </a:defRPr>
            </a:pPr>
            <a:r>
              <a:rPr dirty="0"/>
              <a:t>Still, connectivity information cannot be accessed explicitly</a:t>
            </a:r>
          </a:p>
        </p:txBody>
      </p:sp>
      <p:pic>
        <p:nvPicPr>
          <p:cNvPr id="180" name="image4.png" descr="image4.png"/>
          <p:cNvPicPr>
            <a:picLocks noChangeAspect="1"/>
          </p:cNvPicPr>
          <p:nvPr/>
        </p:nvPicPr>
        <p:blipFill>
          <a:blip r:embed="rId3"/>
          <a:srcRect l="19539" b="25145"/>
          <a:stretch>
            <a:fillRect/>
          </a:stretch>
        </p:blipFill>
        <p:spPr>
          <a:xfrm>
            <a:off x="9428746" y="1842348"/>
            <a:ext cx="5438987" cy="5181601"/>
          </a:xfrm>
          <a:prstGeom prst="rect">
            <a:avLst/>
          </a:prstGeom>
          <a:ln w="12700">
            <a:miter lim="400000"/>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Halfedge"/>
          <p:cNvSpPr txBox="1">
            <a:spLocks noGrp="1"/>
          </p:cNvSpPr>
          <p:nvPr>
            <p:ph type="title"/>
          </p:nvPr>
        </p:nvSpPr>
        <p:spPr>
          <a:prstGeom prst="rect">
            <a:avLst/>
          </a:prstGeom>
        </p:spPr>
        <p:txBody>
          <a:bodyPr/>
          <a:lstStyle/>
          <a:p>
            <a:r>
              <a:t>Halfedge</a:t>
            </a:r>
          </a:p>
        </p:txBody>
      </p:sp>
      <p:sp>
        <p:nvSpPr>
          <p:cNvPr id="184" name="Vertex…"/>
          <p:cNvSpPr txBox="1">
            <a:spLocks noGrp="1"/>
          </p:cNvSpPr>
          <p:nvPr>
            <p:ph idx="1"/>
          </p:nvPr>
        </p:nvSpPr>
        <p:spPr>
          <a:prstGeom prst="rect">
            <a:avLst/>
          </a:prstGeom>
        </p:spPr>
        <p:txBody>
          <a:bodyPr/>
          <a:lstStyle/>
          <a:p>
            <a:pPr marL="268237" indent="-268237" defTabSz="514121">
              <a:spcBef>
                <a:spcPts val="3300"/>
              </a:spcBef>
              <a:defRPr sz="3168">
                <a:effectLst>
                  <a:outerShdw blurRad="22352" dist="22352" dir="2700000" rotWithShape="0">
                    <a:srgbClr val="000000">
                      <a:alpha val="50000"/>
                    </a:srgbClr>
                  </a:outerShdw>
                </a:effectLst>
              </a:defRPr>
            </a:pPr>
            <a:r>
              <a:t>Vertex</a:t>
            </a:r>
          </a:p>
          <a:p>
            <a:pPr marL="603534" lvl="1" indent="-268237" defTabSz="514121">
              <a:spcBef>
                <a:spcPts val="1000"/>
              </a:spcBef>
              <a:defRPr sz="2816">
                <a:effectLst>
                  <a:outerShdw blurRad="22352" dist="22352" dir="2700000" rotWithShape="0">
                    <a:srgbClr val="000000">
                      <a:alpha val="50000"/>
                    </a:srgbClr>
                  </a:outerShdw>
                </a:effectLst>
              </a:defRPr>
            </a:pPr>
            <a:r>
              <a:t>Position</a:t>
            </a:r>
          </a:p>
          <a:p>
            <a:pPr marL="603534" lvl="1" indent="-268237" defTabSz="514121">
              <a:spcBef>
                <a:spcPts val="1000"/>
              </a:spcBef>
              <a:defRPr sz="2816">
                <a:effectLst>
                  <a:outerShdw blurRad="22352" dist="22352" dir="2700000" rotWithShape="0">
                    <a:srgbClr val="000000">
                      <a:alpha val="50000"/>
                    </a:srgbClr>
                  </a:outerShdw>
                </a:effectLst>
              </a:defRPr>
            </a:pPr>
            <a:r>
              <a:t>1 halfedge</a:t>
            </a:r>
          </a:p>
          <a:p>
            <a:pPr marL="268237" indent="-268237" defTabSz="514121">
              <a:spcBef>
                <a:spcPts val="3300"/>
              </a:spcBef>
              <a:defRPr sz="3168">
                <a:effectLst>
                  <a:outerShdw blurRad="22352" dist="22352" dir="2700000" rotWithShape="0">
                    <a:srgbClr val="000000">
                      <a:alpha val="50000"/>
                    </a:srgbClr>
                  </a:outerShdw>
                </a:effectLst>
              </a:defRPr>
            </a:pPr>
            <a:r>
              <a:t>Halfedge</a:t>
            </a:r>
          </a:p>
          <a:p>
            <a:pPr marL="603534" lvl="1" indent="-268237" defTabSz="514121">
              <a:spcBef>
                <a:spcPts val="1000"/>
              </a:spcBef>
              <a:defRPr sz="2816">
                <a:effectLst>
                  <a:outerShdw blurRad="22352" dist="22352" dir="2700000" rotWithShape="0">
                    <a:srgbClr val="000000">
                      <a:alpha val="50000"/>
                    </a:srgbClr>
                  </a:outerShdw>
                </a:effectLst>
              </a:defRPr>
            </a:pPr>
            <a:r>
              <a:t>1 vertex</a:t>
            </a:r>
          </a:p>
          <a:p>
            <a:pPr marL="603534" lvl="1" indent="-268237" defTabSz="514121">
              <a:spcBef>
                <a:spcPts val="1000"/>
              </a:spcBef>
              <a:defRPr sz="2816">
                <a:effectLst>
                  <a:outerShdw blurRad="22352" dist="22352" dir="2700000" rotWithShape="0">
                    <a:srgbClr val="000000">
                      <a:alpha val="50000"/>
                    </a:srgbClr>
                  </a:outerShdw>
                </a:effectLst>
              </a:defRPr>
            </a:pPr>
            <a:r>
              <a:t>1 face</a:t>
            </a:r>
          </a:p>
          <a:p>
            <a:pPr marL="603534" lvl="1" indent="-268237" defTabSz="514121">
              <a:spcBef>
                <a:spcPts val="1000"/>
              </a:spcBef>
              <a:defRPr sz="2816">
                <a:effectLst>
                  <a:outerShdw blurRad="22352" dist="22352" dir="2700000" rotWithShape="0">
                    <a:srgbClr val="000000">
                      <a:alpha val="50000"/>
                    </a:srgbClr>
                  </a:outerShdw>
                </a:effectLst>
              </a:defRPr>
            </a:pPr>
            <a:r>
              <a:t>1, 2, or 3 halfedges</a:t>
            </a:r>
          </a:p>
          <a:p>
            <a:pPr marL="268237" indent="-268237" defTabSz="514121">
              <a:spcBef>
                <a:spcPts val="3300"/>
              </a:spcBef>
              <a:defRPr sz="3168">
                <a:effectLst>
                  <a:outerShdw blurRad="22352" dist="22352" dir="2700000" rotWithShape="0">
                    <a:srgbClr val="000000">
                      <a:alpha val="50000"/>
                    </a:srgbClr>
                  </a:outerShdw>
                </a:effectLst>
              </a:defRPr>
            </a:pPr>
            <a:r>
              <a:t>Face </a:t>
            </a:r>
          </a:p>
          <a:p>
            <a:pPr marL="603534" lvl="1" indent="-268237" defTabSz="514121">
              <a:spcBef>
                <a:spcPts val="1000"/>
              </a:spcBef>
              <a:defRPr sz="2816">
                <a:effectLst>
                  <a:outerShdw blurRad="22352" dist="22352" dir="2700000" rotWithShape="0">
                    <a:srgbClr val="000000">
                      <a:alpha val="50000"/>
                    </a:srgbClr>
                  </a:outerShdw>
                </a:effectLst>
              </a:defRPr>
            </a:pPr>
            <a:r>
              <a:t>1 halfedge</a:t>
            </a:r>
          </a:p>
          <a:p>
            <a:pPr marL="268237" indent="-268237" defTabSz="514121">
              <a:spcBef>
                <a:spcPts val="3300"/>
              </a:spcBef>
              <a:defRPr sz="3168">
                <a:effectLst>
                  <a:outerShdw blurRad="22352" dist="22352" dir="2700000" rotWithShape="0">
                    <a:srgbClr val="000000">
                      <a:alpha val="50000"/>
                    </a:srgbClr>
                  </a:outerShdw>
                </a:effectLst>
              </a:defRPr>
            </a:pPr>
            <a:r>
              <a:t>Especially suitable for geometry processing</a:t>
            </a:r>
          </a:p>
          <a:p>
            <a:pPr marL="603534" lvl="1" indent="-268237" defTabSz="514121">
              <a:spcBef>
                <a:spcPts val="1000"/>
              </a:spcBef>
              <a:defRPr sz="2816">
                <a:effectLst>
                  <a:outerShdw blurRad="22352" dist="22352" dir="2700000" rotWithShape="0">
                    <a:srgbClr val="000000">
                      <a:alpha val="50000"/>
                    </a:srgbClr>
                  </a:outerShdw>
                </a:effectLst>
              </a:defRPr>
            </a:pPr>
            <a:r>
              <a:t>efficient enumeration of neighborhoods of vertices and faces</a:t>
            </a:r>
          </a:p>
        </p:txBody>
      </p:sp>
      <p:pic>
        <p:nvPicPr>
          <p:cNvPr id="186" name="image5.png" descr="image5.png"/>
          <p:cNvPicPr>
            <a:picLocks noChangeAspect="1"/>
          </p:cNvPicPr>
          <p:nvPr/>
        </p:nvPicPr>
        <p:blipFill>
          <a:blip r:embed="rId3"/>
          <a:srcRect b="40199"/>
          <a:stretch>
            <a:fillRect/>
          </a:stretch>
        </p:blipFill>
        <p:spPr>
          <a:xfrm>
            <a:off x="7654133" y="2438400"/>
            <a:ext cx="6915575" cy="5080000"/>
          </a:xfrm>
          <a:prstGeom prst="rect">
            <a:avLst/>
          </a:prstGeom>
          <a:ln w="12700">
            <a:miter lim="400000"/>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image6.png" descr="image6.png"/>
          <p:cNvPicPr>
            <a:picLocks noChangeAspect="1"/>
          </p:cNvPicPr>
          <p:nvPr/>
        </p:nvPicPr>
        <p:blipFill>
          <a:blip r:embed="rId3"/>
          <a:stretch>
            <a:fillRect/>
          </a:stretch>
        </p:blipFill>
        <p:spPr>
          <a:xfrm>
            <a:off x="8180195" y="2440659"/>
            <a:ext cx="5513495" cy="5120641"/>
          </a:xfrm>
          <a:prstGeom prst="rect">
            <a:avLst/>
          </a:prstGeom>
          <a:ln w="12700">
            <a:miter lim="400000"/>
          </a:ln>
        </p:spPr>
      </p:pic>
      <p:sp>
        <p:nvSpPr>
          <p:cNvPr id="192" name="One-Ring Traversal (Halfedge)"/>
          <p:cNvSpPr txBox="1">
            <a:spLocks noGrp="1"/>
          </p:cNvSpPr>
          <p:nvPr>
            <p:ph type="title"/>
          </p:nvPr>
        </p:nvSpPr>
        <p:spPr>
          <a:prstGeom prst="rect">
            <a:avLst/>
          </a:prstGeom>
        </p:spPr>
        <p:txBody>
          <a:bodyPr/>
          <a:lstStyle>
            <a:lvl1pPr defTabSz="496570">
              <a:defRPr sz="4930">
                <a:effectLst>
                  <a:outerShdw blurRad="32385" dist="32385" dir="2700000" rotWithShape="0">
                    <a:srgbClr val="000000">
                      <a:alpha val="70000"/>
                    </a:srgbClr>
                  </a:outerShdw>
                </a:effectLst>
              </a:defRPr>
            </a:lvl1pPr>
          </a:lstStyle>
          <a:p>
            <a:r>
              <a:t>One-Ring Traversal (Halfedge)</a:t>
            </a:r>
          </a:p>
        </p:txBody>
      </p:sp>
      <p:sp>
        <p:nvSpPr>
          <p:cNvPr id="191" name="Start at vertex"/>
          <p:cNvSpPr txBox="1">
            <a:spLocks noGrp="1"/>
          </p:cNvSpPr>
          <p:nvPr>
            <p:ph idx="1"/>
          </p:nvPr>
        </p:nvSpPr>
        <p:spPr>
          <a:prstGeom prst="rect">
            <a:avLst/>
          </a:prstGeom>
        </p:spPr>
        <p:txBody>
          <a:bodyPr/>
          <a:lstStyle>
            <a:lvl1pPr marL="633046" indent="-633046">
              <a:buAutoNum type="arabicPeriod"/>
            </a:lvl1pPr>
          </a:lstStyle>
          <a:p>
            <a:r>
              <a:t>Start at vertex</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ading"/>
          <p:cNvSpPr txBox="1">
            <a:spLocks noGrp="1"/>
          </p:cNvSpPr>
          <p:nvPr>
            <p:ph type="title"/>
          </p:nvPr>
        </p:nvSpPr>
        <p:spPr>
          <a:prstGeom prst="rect">
            <a:avLst/>
          </a:prstGeom>
        </p:spPr>
        <p:txBody>
          <a:bodyPr/>
          <a:lstStyle/>
          <a:p>
            <a:r>
              <a:t>Reading</a:t>
            </a:r>
          </a:p>
        </p:txBody>
      </p:sp>
      <p:sp>
        <p:nvSpPr>
          <p:cNvPr id="99" name="Hearn &amp; Baker, Chapter 8…"/>
          <p:cNvSpPr txBox="1">
            <a:spLocks noGrp="1"/>
          </p:cNvSpPr>
          <p:nvPr>
            <p:ph idx="1"/>
          </p:nvPr>
        </p:nvSpPr>
        <p:spPr>
          <a:prstGeom prst="rect">
            <a:avLst/>
          </a:prstGeom>
        </p:spPr>
        <p:txBody>
          <a:bodyPr/>
          <a:lstStyle/>
          <a:p>
            <a:r>
              <a:t>Hearn &amp; Baker, Chapter 8</a:t>
            </a:r>
          </a:p>
          <a:p>
            <a:r>
              <a:t>Angel, Chapter 4 and 10</a:t>
            </a:r>
          </a:p>
          <a:p>
            <a:r>
              <a:t>Watt, Chapter 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image7.png" descr="image7.png"/>
          <p:cNvPicPr>
            <a:picLocks noChangeAspect="1"/>
          </p:cNvPicPr>
          <p:nvPr/>
        </p:nvPicPr>
        <p:blipFill>
          <a:blip r:embed="rId3"/>
          <a:stretch>
            <a:fillRect/>
          </a:stretch>
        </p:blipFill>
        <p:spPr>
          <a:xfrm>
            <a:off x="7918291" y="2357121"/>
            <a:ext cx="5919894" cy="5310295"/>
          </a:xfrm>
          <a:prstGeom prst="rect">
            <a:avLst/>
          </a:prstGeom>
          <a:ln w="12700">
            <a:miter lim="400000"/>
          </a:ln>
        </p:spPr>
      </p:pic>
      <p:sp>
        <p:nvSpPr>
          <p:cNvPr id="198" name="One-Ring Traversal (Halfedge)"/>
          <p:cNvSpPr txBox="1">
            <a:spLocks noGrp="1"/>
          </p:cNvSpPr>
          <p:nvPr>
            <p:ph type="title"/>
          </p:nvPr>
        </p:nvSpPr>
        <p:spPr>
          <a:prstGeom prst="rect">
            <a:avLst/>
          </a:prstGeom>
        </p:spPr>
        <p:txBody>
          <a:bodyPr/>
          <a:lstStyle>
            <a:lvl1pPr defTabSz="496570">
              <a:defRPr sz="4930">
                <a:effectLst>
                  <a:outerShdw blurRad="32385" dist="32385" dir="2700000" rotWithShape="0">
                    <a:srgbClr val="000000">
                      <a:alpha val="70000"/>
                    </a:srgbClr>
                  </a:outerShdw>
                </a:effectLst>
              </a:defRPr>
            </a:lvl1pPr>
          </a:lstStyle>
          <a:p>
            <a:r>
              <a:t>One-Ring Traversal (Halfedge)</a:t>
            </a:r>
          </a:p>
        </p:txBody>
      </p:sp>
      <p:sp>
        <p:nvSpPr>
          <p:cNvPr id="197" name="Start at vertex…"/>
          <p:cNvSpPr txBox="1">
            <a:spLocks noGrp="1"/>
          </p:cNvSpPr>
          <p:nvPr>
            <p:ph idx="1"/>
          </p:nvPr>
        </p:nvSpPr>
        <p:spPr>
          <a:prstGeom prst="rect">
            <a:avLst/>
          </a:prstGeom>
        </p:spPr>
        <p:txBody>
          <a:bodyPr/>
          <a:lstStyle/>
          <a:p>
            <a:pPr marL="633078" indent="-633078">
              <a:buAutoNum type="arabicPeriod"/>
            </a:pPr>
            <a:r>
              <a:t>Start at vertex</a:t>
            </a:r>
          </a:p>
          <a:p>
            <a:pPr marL="633078" indent="-633078">
              <a:buAutoNum type="arabicPeriod"/>
            </a:pPr>
            <a:r>
              <a:t>Outgoing halfedge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One-Ring Traversal (Halfedge)"/>
          <p:cNvSpPr txBox="1">
            <a:spLocks noGrp="1"/>
          </p:cNvSpPr>
          <p:nvPr>
            <p:ph type="title"/>
          </p:nvPr>
        </p:nvSpPr>
        <p:spPr>
          <a:prstGeom prst="rect">
            <a:avLst/>
          </a:prstGeom>
        </p:spPr>
        <p:txBody>
          <a:bodyPr/>
          <a:lstStyle>
            <a:lvl1pPr defTabSz="496570">
              <a:defRPr sz="4930">
                <a:effectLst>
                  <a:outerShdw blurRad="32385" dist="32385" dir="2700000" rotWithShape="0">
                    <a:srgbClr val="000000">
                      <a:alpha val="70000"/>
                    </a:srgbClr>
                  </a:outerShdw>
                </a:effectLst>
              </a:defRPr>
            </a:lvl1pPr>
          </a:lstStyle>
          <a:p>
            <a:r>
              <a:t>One-Ring Traversal (Halfedge)</a:t>
            </a:r>
          </a:p>
        </p:txBody>
      </p:sp>
      <p:sp>
        <p:nvSpPr>
          <p:cNvPr id="202" name="Start at vertex…"/>
          <p:cNvSpPr txBox="1">
            <a:spLocks noGrp="1"/>
          </p:cNvSpPr>
          <p:nvPr>
            <p:ph idx="1"/>
          </p:nvPr>
        </p:nvSpPr>
        <p:spPr>
          <a:prstGeom prst="rect">
            <a:avLst/>
          </a:prstGeom>
        </p:spPr>
        <p:txBody>
          <a:bodyPr/>
          <a:lstStyle/>
          <a:p>
            <a:pPr marL="633078" indent="-633078">
              <a:buAutoNum type="arabicPeriod"/>
            </a:pPr>
            <a:r>
              <a:t>Start at vertex</a:t>
            </a:r>
          </a:p>
          <a:p>
            <a:pPr marL="633078" indent="-633078">
              <a:buAutoNum type="arabicPeriod"/>
            </a:pPr>
            <a:r>
              <a:t>Outgoing halfedge</a:t>
            </a:r>
          </a:p>
          <a:p>
            <a:pPr marL="633078" indent="-633078">
              <a:buAutoNum type="arabicPeriod"/>
            </a:pPr>
            <a:r>
              <a:t>Opposite halfedge</a:t>
            </a:r>
          </a:p>
        </p:txBody>
      </p:sp>
      <p:pic>
        <p:nvPicPr>
          <p:cNvPr id="204" name="image8.png" descr="image8.png"/>
          <p:cNvPicPr>
            <a:picLocks noChangeAspect="1"/>
          </p:cNvPicPr>
          <p:nvPr/>
        </p:nvPicPr>
        <p:blipFill>
          <a:blip r:embed="rId3"/>
          <a:stretch>
            <a:fillRect/>
          </a:stretch>
        </p:blipFill>
        <p:spPr>
          <a:xfrm>
            <a:off x="8060533" y="2336802"/>
            <a:ext cx="5825067" cy="5323841"/>
          </a:xfrm>
          <a:prstGeom prst="rect">
            <a:avLst/>
          </a:prstGeom>
          <a:ln w="12700">
            <a:miter lim="400000"/>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image9.png" descr="image9.png"/>
          <p:cNvPicPr>
            <a:picLocks noChangeAspect="1"/>
          </p:cNvPicPr>
          <p:nvPr/>
        </p:nvPicPr>
        <p:blipFill>
          <a:blip r:embed="rId3"/>
          <a:stretch>
            <a:fillRect/>
          </a:stretch>
        </p:blipFill>
        <p:spPr>
          <a:xfrm>
            <a:off x="7965704" y="2228427"/>
            <a:ext cx="6150188" cy="5513494"/>
          </a:xfrm>
          <a:prstGeom prst="rect">
            <a:avLst/>
          </a:prstGeom>
          <a:ln w="12700">
            <a:miter lim="400000"/>
          </a:ln>
        </p:spPr>
      </p:pic>
      <p:sp>
        <p:nvSpPr>
          <p:cNvPr id="210" name="One-Ring Traversal (Halfedge)"/>
          <p:cNvSpPr txBox="1">
            <a:spLocks noGrp="1"/>
          </p:cNvSpPr>
          <p:nvPr>
            <p:ph type="title"/>
          </p:nvPr>
        </p:nvSpPr>
        <p:spPr>
          <a:prstGeom prst="rect">
            <a:avLst/>
          </a:prstGeom>
        </p:spPr>
        <p:txBody>
          <a:bodyPr/>
          <a:lstStyle>
            <a:lvl1pPr defTabSz="496570">
              <a:defRPr sz="4930">
                <a:effectLst>
                  <a:outerShdw blurRad="32385" dist="32385" dir="2700000" rotWithShape="0">
                    <a:srgbClr val="000000">
                      <a:alpha val="70000"/>
                    </a:srgbClr>
                  </a:outerShdw>
                </a:effectLst>
              </a:defRPr>
            </a:lvl1pPr>
          </a:lstStyle>
          <a:p>
            <a:r>
              <a:t>One-Ring Traversal (Halfedge)</a:t>
            </a:r>
          </a:p>
        </p:txBody>
      </p:sp>
      <p:sp>
        <p:nvSpPr>
          <p:cNvPr id="209" name="Start at vertex…"/>
          <p:cNvSpPr txBox="1">
            <a:spLocks noGrp="1"/>
          </p:cNvSpPr>
          <p:nvPr>
            <p:ph idx="1"/>
          </p:nvPr>
        </p:nvSpPr>
        <p:spPr>
          <a:prstGeom prst="rect">
            <a:avLst/>
          </a:prstGeom>
        </p:spPr>
        <p:txBody>
          <a:bodyPr/>
          <a:lstStyle/>
          <a:p>
            <a:pPr marL="633078" indent="-633078">
              <a:buAutoNum type="arabicPeriod"/>
            </a:pPr>
            <a:r>
              <a:t>Start at vertex</a:t>
            </a:r>
          </a:p>
          <a:p>
            <a:pPr marL="633078" indent="-633078">
              <a:buAutoNum type="arabicPeriod"/>
            </a:pPr>
            <a:r>
              <a:t>Outgoing halfedge</a:t>
            </a:r>
          </a:p>
          <a:p>
            <a:pPr marL="633078" indent="-633078">
              <a:buAutoNum type="arabicPeriod"/>
            </a:pPr>
            <a:r>
              <a:t>Opposite halfedge</a:t>
            </a:r>
          </a:p>
          <a:p>
            <a:pPr marL="633078" indent="-633078">
              <a:buAutoNum type="arabicPeriod"/>
            </a:pPr>
            <a:r>
              <a:t>Next halfedge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10.png" descr="image10.png"/>
          <p:cNvPicPr>
            <a:picLocks noChangeAspect="1"/>
          </p:cNvPicPr>
          <p:nvPr/>
        </p:nvPicPr>
        <p:blipFill>
          <a:blip r:embed="rId3"/>
          <a:stretch>
            <a:fillRect/>
          </a:stretch>
        </p:blipFill>
        <p:spPr>
          <a:xfrm>
            <a:off x="7857333" y="2052322"/>
            <a:ext cx="6258561" cy="5811521"/>
          </a:xfrm>
          <a:prstGeom prst="rect">
            <a:avLst/>
          </a:prstGeom>
          <a:ln w="12700">
            <a:miter lim="400000"/>
          </a:ln>
        </p:spPr>
      </p:pic>
      <p:sp>
        <p:nvSpPr>
          <p:cNvPr id="216" name="One-Ring Traversal (Halfedge)"/>
          <p:cNvSpPr txBox="1">
            <a:spLocks noGrp="1"/>
          </p:cNvSpPr>
          <p:nvPr>
            <p:ph type="title"/>
          </p:nvPr>
        </p:nvSpPr>
        <p:spPr>
          <a:prstGeom prst="rect">
            <a:avLst/>
          </a:prstGeom>
        </p:spPr>
        <p:txBody>
          <a:bodyPr/>
          <a:lstStyle>
            <a:lvl1pPr defTabSz="496570">
              <a:defRPr sz="4930">
                <a:effectLst>
                  <a:outerShdw blurRad="32385" dist="32385" dir="2700000" rotWithShape="0">
                    <a:srgbClr val="000000">
                      <a:alpha val="70000"/>
                    </a:srgbClr>
                  </a:outerShdw>
                </a:effectLst>
              </a:defRPr>
            </a:lvl1pPr>
          </a:lstStyle>
          <a:p>
            <a:r>
              <a:t>One-Ring Traversal (Halfedge)</a:t>
            </a:r>
          </a:p>
        </p:txBody>
      </p:sp>
      <p:sp>
        <p:nvSpPr>
          <p:cNvPr id="215" name="Start at vertex…"/>
          <p:cNvSpPr txBox="1">
            <a:spLocks noGrp="1"/>
          </p:cNvSpPr>
          <p:nvPr>
            <p:ph idx="1"/>
          </p:nvPr>
        </p:nvSpPr>
        <p:spPr>
          <a:prstGeom prst="rect">
            <a:avLst/>
          </a:prstGeom>
        </p:spPr>
        <p:txBody>
          <a:bodyPr/>
          <a:lstStyle/>
          <a:p>
            <a:pPr marL="633078" indent="-633078">
              <a:buAutoNum type="arabicPeriod"/>
            </a:pPr>
            <a:r>
              <a:t>Start at vertex</a:t>
            </a:r>
          </a:p>
          <a:p>
            <a:pPr marL="633078" indent="-633078">
              <a:buAutoNum type="arabicPeriod"/>
            </a:pPr>
            <a:r>
              <a:t>Outgoing halfedge</a:t>
            </a:r>
          </a:p>
          <a:p>
            <a:pPr marL="633078" indent="-633078">
              <a:buAutoNum type="arabicPeriod"/>
            </a:pPr>
            <a:r>
              <a:t>Opposite halfedge</a:t>
            </a:r>
          </a:p>
          <a:p>
            <a:pPr marL="633078" indent="-633078">
              <a:buAutoNum type="arabicPeriod"/>
            </a:pPr>
            <a:r>
              <a:t>Next halfedge</a:t>
            </a:r>
          </a:p>
          <a:p>
            <a:pPr marL="633078" indent="-633078">
              <a:buAutoNum type="arabicPeriod"/>
            </a:pPr>
            <a:r>
              <a:t>Opposite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image11.png" descr="image11.png"/>
          <p:cNvPicPr>
            <a:picLocks noChangeAspect="1"/>
          </p:cNvPicPr>
          <p:nvPr/>
        </p:nvPicPr>
        <p:blipFill>
          <a:blip r:embed="rId3"/>
          <a:stretch>
            <a:fillRect/>
          </a:stretch>
        </p:blipFill>
        <p:spPr>
          <a:xfrm>
            <a:off x="8162131" y="2153919"/>
            <a:ext cx="5432214" cy="5445762"/>
          </a:xfrm>
          <a:prstGeom prst="rect">
            <a:avLst/>
          </a:prstGeom>
          <a:ln w="12700">
            <a:miter lim="400000"/>
          </a:ln>
        </p:spPr>
      </p:pic>
      <p:sp>
        <p:nvSpPr>
          <p:cNvPr id="222" name="One-Ring Traversal (Halfedge)"/>
          <p:cNvSpPr txBox="1">
            <a:spLocks noGrp="1"/>
          </p:cNvSpPr>
          <p:nvPr>
            <p:ph type="title"/>
          </p:nvPr>
        </p:nvSpPr>
        <p:spPr>
          <a:prstGeom prst="rect">
            <a:avLst/>
          </a:prstGeom>
        </p:spPr>
        <p:txBody>
          <a:bodyPr/>
          <a:lstStyle>
            <a:lvl1pPr defTabSz="496570">
              <a:defRPr sz="4930">
                <a:effectLst>
                  <a:outerShdw blurRad="32385" dist="32385" dir="2700000" rotWithShape="0">
                    <a:srgbClr val="000000">
                      <a:alpha val="70000"/>
                    </a:srgbClr>
                  </a:outerShdw>
                </a:effectLst>
              </a:defRPr>
            </a:lvl1pPr>
          </a:lstStyle>
          <a:p>
            <a:r>
              <a:t>One-Ring Traversal (Halfedge)</a:t>
            </a:r>
          </a:p>
        </p:txBody>
      </p:sp>
      <p:sp>
        <p:nvSpPr>
          <p:cNvPr id="221" name="Start at vertex…"/>
          <p:cNvSpPr txBox="1">
            <a:spLocks noGrp="1"/>
          </p:cNvSpPr>
          <p:nvPr>
            <p:ph idx="1"/>
          </p:nvPr>
        </p:nvSpPr>
        <p:spPr>
          <a:prstGeom prst="rect">
            <a:avLst/>
          </a:prstGeom>
        </p:spPr>
        <p:txBody>
          <a:bodyPr/>
          <a:lstStyle/>
          <a:p>
            <a:pPr marL="633078" indent="-633078">
              <a:buAutoNum type="arabicPeriod"/>
            </a:pPr>
            <a:r>
              <a:t>Start at vertex</a:t>
            </a:r>
          </a:p>
          <a:p>
            <a:pPr marL="633078" indent="-633078">
              <a:buAutoNum type="arabicPeriod"/>
            </a:pPr>
            <a:r>
              <a:t>Outgoing halfedge</a:t>
            </a:r>
          </a:p>
          <a:p>
            <a:pPr marL="633078" indent="-633078">
              <a:buAutoNum type="arabicPeriod"/>
            </a:pPr>
            <a:r>
              <a:t>Opposite halfedge</a:t>
            </a:r>
          </a:p>
          <a:p>
            <a:pPr marL="633078" indent="-633078">
              <a:buAutoNum type="arabicPeriod"/>
            </a:pPr>
            <a:r>
              <a:t>Next halfedge</a:t>
            </a:r>
          </a:p>
          <a:p>
            <a:pPr marL="633078" indent="-633078">
              <a:buAutoNum type="arabicPeriod"/>
            </a:pPr>
            <a:r>
              <a:t>Opposite</a:t>
            </a:r>
          </a:p>
          <a:p>
            <a:pPr marL="633078" indent="-633078">
              <a:buAutoNum type="arabicPeriod"/>
            </a:pPr>
            <a:r>
              <a:t>Next</a:t>
            </a:r>
          </a:p>
          <a:p>
            <a:pPr marL="633078" indent="-633078">
              <a:buAutoNum type="arabicPeriod"/>
            </a:pPr>
            <a: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Halfedge-Based Libraries"/>
          <p:cNvSpPr txBox="1">
            <a:spLocks noGrp="1"/>
          </p:cNvSpPr>
          <p:nvPr>
            <p:ph type="title"/>
          </p:nvPr>
        </p:nvSpPr>
        <p:spPr>
          <a:prstGeom prst="rect">
            <a:avLst/>
          </a:prstGeom>
        </p:spPr>
        <p:txBody>
          <a:bodyPr/>
          <a:lstStyle/>
          <a:p>
            <a:r>
              <a:t>Halfedge-Based Libraries</a:t>
            </a:r>
          </a:p>
        </p:txBody>
      </p:sp>
      <p:sp>
        <p:nvSpPr>
          <p:cNvPr id="226" name="CGAL…"/>
          <p:cNvSpPr txBox="1">
            <a:spLocks noGrp="1"/>
          </p:cNvSpPr>
          <p:nvPr>
            <p:ph idx="1"/>
          </p:nvPr>
        </p:nvSpPr>
        <p:spPr>
          <a:prstGeom prst="rect">
            <a:avLst/>
          </a:prstGeom>
        </p:spPr>
        <p:txBody>
          <a:bodyPr/>
          <a:lstStyle/>
          <a:p>
            <a:r>
              <a:t>CGAL</a:t>
            </a:r>
          </a:p>
          <a:p>
            <a:pPr lvl="1"/>
            <a:r>
              <a:rPr>
                <a:hlinkClick r:id="rId3"/>
              </a:rPr>
              <a:t>www.cgal.org</a:t>
            </a:r>
          </a:p>
          <a:p>
            <a:pPr lvl="1"/>
            <a:r>
              <a:t>Computational geometry</a:t>
            </a:r>
          </a:p>
          <a:p>
            <a:pPr lvl="1"/>
            <a:r>
              <a:t>Free for non-commercial use</a:t>
            </a:r>
          </a:p>
          <a:p>
            <a:r>
              <a:t>OpenMesh</a:t>
            </a:r>
          </a:p>
          <a:p>
            <a:pPr lvl="1"/>
            <a:r>
              <a:rPr>
                <a:hlinkClick r:id="rId4"/>
              </a:rPr>
              <a:t>www.openmesh.org</a:t>
            </a:r>
          </a:p>
          <a:p>
            <a:pPr lvl="1"/>
            <a:r>
              <a:t>Mesh processing</a:t>
            </a:r>
          </a:p>
          <a:p>
            <a:pPr lvl="1"/>
            <a:r>
              <a:t>Free, LGPL licence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weep Representation"/>
          <p:cNvSpPr txBox="1">
            <a:spLocks noGrp="1"/>
          </p:cNvSpPr>
          <p:nvPr>
            <p:ph type="title"/>
          </p:nvPr>
        </p:nvSpPr>
        <p:spPr>
          <a:prstGeom prst="rect">
            <a:avLst/>
          </a:prstGeom>
        </p:spPr>
        <p:txBody>
          <a:bodyPr/>
          <a:lstStyle/>
          <a:p>
            <a:r>
              <a:t>Sweep Representation</a:t>
            </a:r>
          </a:p>
        </p:txBody>
      </p:sp>
      <p:sp>
        <p:nvSpPr>
          <p:cNvPr id="231" name="Useful for constructing 3D objects that possess translational, rotational, or other symmetries…"/>
          <p:cNvSpPr txBox="1">
            <a:spLocks noGrp="1"/>
          </p:cNvSpPr>
          <p:nvPr>
            <p:ph idx="1"/>
          </p:nvPr>
        </p:nvSpPr>
        <p:spPr>
          <a:prstGeom prst="rect">
            <a:avLst/>
          </a:prstGeom>
        </p:spPr>
        <p:txBody>
          <a:bodyPr/>
          <a:lstStyle/>
          <a:p>
            <a:r>
              <a:t>Useful for constructing 3D objects that possess translational, rotational, or other symmetries</a:t>
            </a:r>
          </a:p>
          <a:p>
            <a:r>
              <a:t>Specify a 2D shape and a sweep that moves the shape through a region of space</a:t>
            </a:r>
          </a:p>
          <a:p>
            <a:r>
              <a:t>Surface of revolution</a:t>
            </a:r>
          </a:p>
          <a:p>
            <a:pPr lvl="1"/>
            <a:r>
              <a:t>Circle cross section </a:t>
            </a:r>
          </a:p>
          <a:p>
            <a:pPr lvl="1"/>
            <a:r>
              <a:t>Non-circle cross section</a:t>
            </a:r>
          </a:p>
        </p:txBody>
      </p:sp>
      <p:pic>
        <p:nvPicPr>
          <p:cNvPr id="233" name="img265" descr="img265"/>
          <p:cNvPicPr>
            <a:picLocks noChangeAspect="1"/>
          </p:cNvPicPr>
          <p:nvPr/>
        </p:nvPicPr>
        <p:blipFill>
          <a:blip r:embed="rId2"/>
          <a:stretch>
            <a:fillRect/>
          </a:stretch>
        </p:blipFill>
        <p:spPr>
          <a:xfrm>
            <a:off x="4335197" y="7026204"/>
            <a:ext cx="3305388" cy="2330028"/>
          </a:xfrm>
          <a:prstGeom prst="rect">
            <a:avLst/>
          </a:prstGeom>
          <a:ln w="12700">
            <a:miter lim="400000"/>
          </a:ln>
        </p:spPr>
      </p:pic>
      <p:pic>
        <p:nvPicPr>
          <p:cNvPr id="234" name="sor" descr="sor"/>
          <p:cNvPicPr>
            <a:picLocks noChangeAspect="1"/>
          </p:cNvPicPr>
          <p:nvPr/>
        </p:nvPicPr>
        <p:blipFill>
          <a:blip r:embed="rId3"/>
          <a:stretch>
            <a:fillRect/>
          </a:stretch>
        </p:blipFill>
        <p:spPr>
          <a:xfrm>
            <a:off x="9103625" y="5635415"/>
            <a:ext cx="4660055" cy="3495041"/>
          </a:xfrm>
          <a:prstGeom prst="rect">
            <a:avLst/>
          </a:prstGeom>
          <a:ln w="12700">
            <a:miter lim="400000"/>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weep Representation"/>
          <p:cNvSpPr txBox="1">
            <a:spLocks noGrp="1"/>
          </p:cNvSpPr>
          <p:nvPr>
            <p:ph type="title"/>
          </p:nvPr>
        </p:nvSpPr>
        <p:spPr>
          <a:prstGeom prst="rect">
            <a:avLst/>
          </a:prstGeom>
        </p:spPr>
        <p:txBody>
          <a:bodyPr/>
          <a:lstStyle/>
          <a:p>
            <a:r>
              <a:t>Sweep Representation</a:t>
            </a:r>
          </a:p>
        </p:txBody>
      </p:sp>
      <p:sp>
        <p:nvSpPr>
          <p:cNvPr id="236" name="Cross section sweeping…"/>
          <p:cNvSpPr txBox="1">
            <a:spLocks noGrp="1"/>
          </p:cNvSpPr>
          <p:nvPr>
            <p:ph idx="1"/>
          </p:nvPr>
        </p:nvSpPr>
        <p:spPr>
          <a:prstGeom prst="rect">
            <a:avLst/>
          </a:prstGeom>
        </p:spPr>
        <p:txBody>
          <a:bodyPr/>
          <a:lstStyle/>
          <a:p>
            <a:r>
              <a:t>Cross section sweeping</a:t>
            </a:r>
          </a:p>
          <a:p>
            <a:pPr lvl="1"/>
            <a:r>
              <a:t>Polygon size</a:t>
            </a:r>
          </a:p>
          <a:p>
            <a:pPr lvl="1"/>
            <a:r>
              <a:t>Cross section orientation</a:t>
            </a:r>
          </a:p>
          <a:p>
            <a:pPr lvl="1"/>
            <a:r>
              <a:t>Self intersection</a:t>
            </a:r>
          </a:p>
        </p:txBody>
      </p:sp>
      <p:pic>
        <p:nvPicPr>
          <p:cNvPr id="238" name="2-09" descr="2-09"/>
          <p:cNvPicPr>
            <a:picLocks noChangeAspect="1"/>
          </p:cNvPicPr>
          <p:nvPr/>
        </p:nvPicPr>
        <p:blipFill>
          <a:blip r:embed="rId2"/>
          <a:srcRect l="9375" r="17188" b="44933"/>
          <a:stretch>
            <a:fillRect/>
          </a:stretch>
        </p:blipFill>
        <p:spPr>
          <a:xfrm>
            <a:off x="4660317" y="4768428"/>
            <a:ext cx="5093548" cy="3251201"/>
          </a:xfrm>
          <a:prstGeom prst="rect">
            <a:avLst/>
          </a:prstGeom>
          <a:ln w="12700">
            <a:miter lim="400000"/>
          </a:ln>
        </p:spPr>
      </p:pic>
      <p:pic>
        <p:nvPicPr>
          <p:cNvPr id="239" name="2-09" descr="2-09"/>
          <p:cNvPicPr>
            <a:picLocks noChangeAspect="1"/>
          </p:cNvPicPr>
          <p:nvPr/>
        </p:nvPicPr>
        <p:blipFill>
          <a:blip r:embed="rId3"/>
          <a:srcRect t="55067" r="59375" b="879"/>
          <a:stretch>
            <a:fillRect/>
          </a:stretch>
        </p:blipFill>
        <p:spPr>
          <a:xfrm>
            <a:off x="10620850" y="2167467"/>
            <a:ext cx="2817708" cy="2600961"/>
          </a:xfrm>
          <a:prstGeom prst="rect">
            <a:avLst/>
          </a:prstGeom>
          <a:ln w="12700">
            <a:miter lim="400000"/>
          </a:ln>
        </p:spPr>
      </p:pic>
      <p:pic>
        <p:nvPicPr>
          <p:cNvPr id="240" name="2-09" descr="2-09"/>
          <p:cNvPicPr>
            <a:picLocks noChangeAspect="1"/>
          </p:cNvPicPr>
          <p:nvPr/>
        </p:nvPicPr>
        <p:blipFill>
          <a:blip r:embed="rId4"/>
          <a:srcRect l="56250" t="55067" r="1563" b="2715"/>
          <a:stretch>
            <a:fillRect/>
          </a:stretch>
        </p:blipFill>
        <p:spPr>
          <a:xfrm>
            <a:off x="10945973" y="5527039"/>
            <a:ext cx="2926081" cy="2492588"/>
          </a:xfrm>
          <a:prstGeom prst="rect">
            <a:avLst/>
          </a:prstGeom>
          <a:ln w="12700">
            <a:miter lim="400000"/>
          </a:ln>
        </p:spPr>
      </p:pic>
      <p:sp>
        <p:nvSpPr>
          <p:cNvPr id="241" name="Rectangle"/>
          <p:cNvSpPr/>
          <p:nvPr/>
        </p:nvSpPr>
        <p:spPr>
          <a:xfrm>
            <a:off x="4443570" y="8344746"/>
            <a:ext cx="866988" cy="541868"/>
          </a:xfrm>
          <a:prstGeom prst="rect">
            <a:avLst/>
          </a:prstGeom>
          <a:solidFill>
            <a:srgbClr val="6D7472"/>
          </a:solidFill>
          <a:ln w="12700">
            <a:miter lim="400000"/>
          </a:ln>
        </p:spPr>
        <p:txBody>
          <a:bodyPr lIns="50800" tIns="50800" rIns="50800" bIns="50800" anchor="ctr"/>
          <a:lstStyle/>
          <a:p>
            <a:pPr>
              <a:defRPr sz="3600" i="0">
                <a:solidFill>
                  <a:srgbClr val="FFFFFF"/>
                </a:solidFill>
                <a:latin typeface="Gill Sans Light"/>
                <a:ea typeface="Gill Sans Light"/>
                <a:cs typeface="Gill Sans Light"/>
                <a:sym typeface="Gill Sans Light"/>
              </a:defRPr>
            </a:pPr>
            <a:endParaRPr sz="3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rocedural Polygon Mesh Objects"/>
          <p:cNvSpPr txBox="1">
            <a:spLocks noGrp="1"/>
          </p:cNvSpPr>
          <p:nvPr>
            <p:ph type="title"/>
          </p:nvPr>
        </p:nvSpPr>
        <p:spPr>
          <a:prstGeom prst="rect">
            <a:avLst/>
          </a:prstGeom>
        </p:spPr>
        <p:txBody>
          <a:bodyPr/>
          <a:lstStyle>
            <a:lvl1pPr defTabSz="443991">
              <a:defRPr sz="4408">
                <a:effectLst>
                  <a:outerShdw blurRad="28956" dist="28956" dir="2700000" rotWithShape="0">
                    <a:srgbClr val="000000">
                      <a:alpha val="70000"/>
                    </a:srgbClr>
                  </a:outerShdw>
                </a:effectLst>
              </a:defRPr>
            </a:lvl1pPr>
          </a:lstStyle>
          <a:p>
            <a:r>
              <a:t>Procedural Polygon Mesh Objects </a:t>
            </a:r>
          </a:p>
        </p:txBody>
      </p:sp>
      <p:sp>
        <p:nvSpPr>
          <p:cNvPr id="243" name="Fractal Objects…"/>
          <p:cNvSpPr txBox="1">
            <a:spLocks noGrp="1"/>
          </p:cNvSpPr>
          <p:nvPr>
            <p:ph idx="1"/>
          </p:nvPr>
        </p:nvSpPr>
        <p:spPr>
          <a:prstGeom prst="rect">
            <a:avLst/>
          </a:prstGeom>
        </p:spPr>
        <p:txBody>
          <a:bodyPr/>
          <a:lstStyle/>
          <a:p>
            <a:r>
              <a:t>Fractal Objects</a:t>
            </a:r>
          </a:p>
          <a:p>
            <a:pPr lvl="1"/>
            <a:r>
              <a:t>Term coined by Benoit Mandelbrot</a:t>
            </a:r>
          </a:p>
          <a:p>
            <a:pPr lvl="1"/>
            <a:r>
              <a:t>Tendency towards self-similarity</a:t>
            </a:r>
          </a:p>
        </p:txBody>
      </p:sp>
      <p:pic>
        <p:nvPicPr>
          <p:cNvPr id="245" name="2-11" descr="2-11"/>
          <p:cNvPicPr>
            <a:picLocks noChangeAspect="1"/>
          </p:cNvPicPr>
          <p:nvPr/>
        </p:nvPicPr>
        <p:blipFill>
          <a:blip r:embed="rId2"/>
          <a:srcRect l="19528" r="8217" b="63768"/>
          <a:stretch>
            <a:fillRect/>
          </a:stretch>
        </p:blipFill>
        <p:spPr>
          <a:xfrm>
            <a:off x="4010077" y="4443306"/>
            <a:ext cx="4009814" cy="2709334"/>
          </a:xfrm>
          <a:prstGeom prst="rect">
            <a:avLst/>
          </a:prstGeom>
          <a:ln w="12700">
            <a:miter lim="400000"/>
          </a:ln>
        </p:spPr>
      </p:pic>
      <p:pic>
        <p:nvPicPr>
          <p:cNvPr id="246" name="2-11" descr="2-11"/>
          <p:cNvPicPr>
            <a:picLocks noChangeAspect="1"/>
          </p:cNvPicPr>
          <p:nvPr/>
        </p:nvPicPr>
        <p:blipFill>
          <a:blip r:embed="rId3"/>
          <a:srcRect l="9764" t="40581" r="12122" b="7245"/>
          <a:stretch>
            <a:fillRect/>
          </a:stretch>
        </p:blipFill>
        <p:spPr>
          <a:xfrm>
            <a:off x="8778504" y="4334934"/>
            <a:ext cx="4334934" cy="3901441"/>
          </a:xfrm>
          <a:prstGeom prst="rect">
            <a:avLst/>
          </a:prstGeom>
          <a:ln w="12700">
            <a:miter lim="400000"/>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Fractal Example: The Koch Snowflake"/>
          <p:cNvSpPr txBox="1">
            <a:spLocks noGrp="1"/>
          </p:cNvSpPr>
          <p:nvPr>
            <p:ph type="title"/>
          </p:nvPr>
        </p:nvSpPr>
        <p:spPr>
          <a:prstGeom prst="rect">
            <a:avLst/>
          </a:prstGeom>
        </p:spPr>
        <p:txBody>
          <a:bodyPr/>
          <a:lstStyle>
            <a:lvl1pPr defTabSz="391414">
              <a:defRPr sz="3886">
                <a:effectLst>
                  <a:outerShdw blurRad="25527" dist="25527" dir="2700000" rotWithShape="0">
                    <a:srgbClr val="000000">
                      <a:alpha val="70000"/>
                    </a:srgbClr>
                  </a:outerShdw>
                </a:effectLst>
              </a:defRPr>
            </a:lvl1pPr>
          </a:lstStyle>
          <a:p>
            <a:r>
              <a:t>Fractal Example: The Koch Snowflake</a:t>
            </a:r>
          </a:p>
        </p:txBody>
      </p:sp>
      <p:sp>
        <p:nvSpPr>
          <p:cNvPr id="2" name="Content Placeholder 1">
            <a:extLst>
              <a:ext uri="{FF2B5EF4-FFF2-40B4-BE49-F238E27FC236}">
                <a16:creationId xmlns:a16="http://schemas.microsoft.com/office/drawing/2014/main" id="{00AD5F4F-D468-0E4A-A6F6-586F757D43FC}"/>
              </a:ext>
            </a:extLst>
          </p:cNvPr>
          <p:cNvSpPr>
            <a:spLocks noGrp="1"/>
          </p:cNvSpPr>
          <p:nvPr>
            <p:ph idx="1"/>
          </p:nvPr>
        </p:nvSpPr>
        <p:spPr/>
        <p:txBody>
          <a:bodyPr/>
          <a:lstStyle/>
          <a:p>
            <a:endParaRPr lang="en-US"/>
          </a:p>
        </p:txBody>
      </p:sp>
      <p:pic>
        <p:nvPicPr>
          <p:cNvPr id="249" name="AADGHHX0" descr="AADGHHX0"/>
          <p:cNvPicPr>
            <a:picLocks noChangeAspect="1"/>
          </p:cNvPicPr>
          <p:nvPr/>
        </p:nvPicPr>
        <p:blipFill>
          <a:blip r:embed="rId2"/>
          <a:srcRect l="16258" t="23195" r="41124" b="37314"/>
          <a:stretch>
            <a:fillRect/>
          </a:stretch>
        </p:blipFill>
        <p:spPr>
          <a:xfrm>
            <a:off x="9428744" y="2059094"/>
            <a:ext cx="4732304" cy="3294098"/>
          </a:xfrm>
          <a:prstGeom prst="rect">
            <a:avLst/>
          </a:prstGeom>
          <a:ln w="12700">
            <a:miter lim="400000"/>
          </a:ln>
        </p:spPr>
      </p:pic>
      <p:pic>
        <p:nvPicPr>
          <p:cNvPr id="250" name="AADGHHW0" descr="AADGHHW0"/>
          <p:cNvPicPr>
            <a:picLocks noChangeAspect="1"/>
          </p:cNvPicPr>
          <p:nvPr/>
        </p:nvPicPr>
        <p:blipFill>
          <a:blip r:embed="rId3"/>
          <a:srcRect l="33559" t="16112" r="33960" b="29745"/>
          <a:stretch>
            <a:fillRect/>
          </a:stretch>
        </p:blipFill>
        <p:spPr>
          <a:xfrm>
            <a:off x="3684957" y="2059095"/>
            <a:ext cx="4804552" cy="6016979"/>
          </a:xfrm>
          <a:prstGeom prst="rect">
            <a:avLst/>
          </a:prstGeom>
          <a:ln w="12700">
            <a:miter lim="400000"/>
          </a:ln>
        </p:spPr>
      </p:pic>
      <p:pic>
        <p:nvPicPr>
          <p:cNvPr id="251" name="AADGHHX0" descr="AADGHHX0"/>
          <p:cNvPicPr>
            <a:picLocks noChangeAspect="1"/>
          </p:cNvPicPr>
          <p:nvPr/>
        </p:nvPicPr>
        <p:blipFill>
          <a:blip r:embed="rId2"/>
          <a:srcRect l="64128" t="23195" r="16658" b="37314"/>
          <a:stretch>
            <a:fillRect/>
          </a:stretch>
        </p:blipFill>
        <p:spPr>
          <a:xfrm>
            <a:off x="10945971" y="5635414"/>
            <a:ext cx="2133601" cy="3294098"/>
          </a:xfrm>
          <a:prstGeom prst="rect">
            <a:avLst/>
          </a:prstGeom>
          <a:ln w="12700">
            <a:miter lim="400000"/>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ontents"/>
          <p:cNvSpPr txBox="1">
            <a:spLocks noGrp="1"/>
          </p:cNvSpPr>
          <p:nvPr>
            <p:ph type="title"/>
          </p:nvPr>
        </p:nvSpPr>
        <p:spPr>
          <a:prstGeom prst="rect">
            <a:avLst/>
          </a:prstGeom>
        </p:spPr>
        <p:txBody>
          <a:bodyPr/>
          <a:lstStyle/>
          <a:p>
            <a:r>
              <a:t>Contents</a:t>
            </a:r>
          </a:p>
        </p:txBody>
      </p:sp>
      <p:sp>
        <p:nvSpPr>
          <p:cNvPr id="102" name="Polygonal representation…"/>
          <p:cNvSpPr txBox="1">
            <a:spLocks noGrp="1"/>
          </p:cNvSpPr>
          <p:nvPr>
            <p:ph idx="1"/>
          </p:nvPr>
        </p:nvSpPr>
        <p:spPr>
          <a:prstGeom prst="rect">
            <a:avLst/>
          </a:prstGeom>
        </p:spPr>
        <p:txBody>
          <a:bodyPr/>
          <a:lstStyle/>
          <a:p>
            <a:r>
              <a:t>Polygonal representation </a:t>
            </a:r>
          </a:p>
          <a:p>
            <a:r>
              <a:t>CSG (Constructive Solid Geometry)</a:t>
            </a:r>
          </a:p>
          <a:p>
            <a:r>
              <a:t>Space subdivision techniques</a:t>
            </a:r>
          </a:p>
          <a:p>
            <a:r>
              <a:t>Implicit functions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Fractal Example: Fern"/>
          <p:cNvSpPr txBox="1">
            <a:spLocks noGrp="1"/>
          </p:cNvSpPr>
          <p:nvPr>
            <p:ph type="title"/>
          </p:nvPr>
        </p:nvSpPr>
        <p:spPr>
          <a:prstGeom prst="rect">
            <a:avLst/>
          </a:prstGeom>
        </p:spPr>
        <p:txBody>
          <a:bodyPr/>
          <a:lstStyle/>
          <a:p>
            <a:r>
              <a:t>Fractal Example: Fern</a:t>
            </a:r>
          </a:p>
        </p:txBody>
      </p:sp>
      <p:sp>
        <p:nvSpPr>
          <p:cNvPr id="2" name="Content Placeholder 1">
            <a:extLst>
              <a:ext uri="{FF2B5EF4-FFF2-40B4-BE49-F238E27FC236}">
                <a16:creationId xmlns:a16="http://schemas.microsoft.com/office/drawing/2014/main" id="{96BED742-76E8-4C4F-8767-2A991A108BC3}"/>
              </a:ext>
            </a:extLst>
          </p:cNvPr>
          <p:cNvSpPr>
            <a:spLocks noGrp="1"/>
          </p:cNvSpPr>
          <p:nvPr>
            <p:ph idx="1"/>
          </p:nvPr>
        </p:nvSpPr>
        <p:spPr/>
        <p:txBody>
          <a:bodyPr/>
          <a:lstStyle/>
          <a:p>
            <a:endParaRPr lang="en-US"/>
          </a:p>
        </p:txBody>
      </p:sp>
      <p:pic>
        <p:nvPicPr>
          <p:cNvPr id="254" name="AADGHIE0" descr="AADGHIE0"/>
          <p:cNvPicPr>
            <a:picLocks noChangeAspect="1"/>
          </p:cNvPicPr>
          <p:nvPr/>
        </p:nvPicPr>
        <p:blipFill>
          <a:blip r:embed="rId2"/>
          <a:srcRect l="24547" t="16458" r="50000" b="37616"/>
          <a:stretch>
            <a:fillRect/>
          </a:stretch>
        </p:blipFill>
        <p:spPr>
          <a:xfrm>
            <a:off x="3793330" y="2463204"/>
            <a:ext cx="4316872" cy="5843130"/>
          </a:xfrm>
          <a:prstGeom prst="rect">
            <a:avLst/>
          </a:prstGeom>
          <a:ln w="12700">
            <a:miter lim="400000"/>
          </a:ln>
        </p:spPr>
      </p:pic>
      <p:pic>
        <p:nvPicPr>
          <p:cNvPr id="255" name="AADGHIE0" descr="AADGHIE0"/>
          <p:cNvPicPr>
            <a:picLocks noChangeAspect="1"/>
          </p:cNvPicPr>
          <p:nvPr/>
        </p:nvPicPr>
        <p:blipFill>
          <a:blip r:embed="rId2"/>
          <a:srcRect l="50261" t="40186" r="25590" b="37616"/>
          <a:stretch>
            <a:fillRect/>
          </a:stretch>
        </p:blipFill>
        <p:spPr>
          <a:xfrm>
            <a:off x="9320372" y="2275841"/>
            <a:ext cx="4759397" cy="3280553"/>
          </a:xfrm>
          <a:prstGeom prst="rect">
            <a:avLst/>
          </a:prstGeom>
          <a:ln w="12700">
            <a:miter lim="400000"/>
          </a:ln>
        </p:spPr>
      </p:pic>
      <p:pic>
        <p:nvPicPr>
          <p:cNvPr id="256" name="image19.png" descr="image19.png"/>
          <p:cNvPicPr>
            <a:picLocks noChangeAspect="1"/>
          </p:cNvPicPr>
          <p:nvPr/>
        </p:nvPicPr>
        <p:blipFill>
          <a:blip r:embed="rId3"/>
          <a:stretch>
            <a:fillRect/>
          </a:stretch>
        </p:blipFill>
        <p:spPr>
          <a:xfrm>
            <a:off x="9862239" y="5852160"/>
            <a:ext cx="3781779" cy="2298419"/>
          </a:xfrm>
          <a:prstGeom prst="rect">
            <a:avLst/>
          </a:prstGeom>
          <a:ln w="12700">
            <a:miter lim="400000"/>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CSG (Constructive Solid Geometry)"/>
          <p:cNvSpPr txBox="1">
            <a:spLocks noGrp="1"/>
          </p:cNvSpPr>
          <p:nvPr>
            <p:ph type="title"/>
          </p:nvPr>
        </p:nvSpPr>
        <p:spPr>
          <a:prstGeom prst="rect">
            <a:avLst/>
          </a:prstGeom>
        </p:spPr>
        <p:txBody>
          <a:bodyPr/>
          <a:lstStyle>
            <a:lvl1pPr defTabSz="438150">
              <a:defRPr sz="4350">
                <a:effectLst>
                  <a:outerShdw blurRad="28575" dist="28575" dir="2700000" rotWithShape="0">
                    <a:srgbClr val="000000">
                      <a:alpha val="70000"/>
                    </a:srgbClr>
                  </a:outerShdw>
                </a:effectLst>
              </a:defRPr>
            </a:lvl1pPr>
          </a:lstStyle>
          <a:p>
            <a:r>
              <a:t>CSG (Constructive Solid Geometry)</a:t>
            </a:r>
          </a:p>
        </p:txBody>
      </p:sp>
      <p:sp>
        <p:nvSpPr>
          <p:cNvPr id="258" name="Create a new object by applying a set operation (the union, intersection, or difference operation) to two specified solids…"/>
          <p:cNvSpPr txBox="1">
            <a:spLocks noGrp="1"/>
          </p:cNvSpPr>
          <p:nvPr>
            <p:ph idx="1"/>
          </p:nvPr>
        </p:nvSpPr>
        <p:spPr>
          <a:prstGeom prst="rect">
            <a:avLst/>
          </a:prstGeom>
        </p:spPr>
        <p:txBody>
          <a:bodyPr/>
          <a:lstStyle/>
          <a:p>
            <a:r>
              <a:t>Create a new object by applying a set operation (the union, intersection, or difference operation) to two specified solids</a:t>
            </a:r>
          </a:p>
          <a:p>
            <a:pPr lvl="1"/>
            <a:r>
              <a:t>very user friendly modeling technique</a:t>
            </a:r>
          </a:p>
        </p:txBody>
      </p:sp>
      <p:pic>
        <p:nvPicPr>
          <p:cNvPr id="260" name="image20.png" descr="image20.png"/>
          <p:cNvPicPr>
            <a:picLocks noChangeAspect="1"/>
          </p:cNvPicPr>
          <p:nvPr/>
        </p:nvPicPr>
        <p:blipFill>
          <a:blip r:embed="rId2"/>
          <a:stretch>
            <a:fillRect/>
          </a:stretch>
        </p:blipFill>
        <p:spPr>
          <a:xfrm>
            <a:off x="4551946" y="4318000"/>
            <a:ext cx="4118187" cy="2133602"/>
          </a:xfrm>
          <a:prstGeom prst="rect">
            <a:avLst/>
          </a:prstGeom>
          <a:ln w="12700">
            <a:miter lim="400000"/>
          </a:ln>
        </p:spPr>
      </p:pic>
      <p:pic>
        <p:nvPicPr>
          <p:cNvPr id="261" name="image21.png" descr="image21.png"/>
          <p:cNvPicPr>
            <a:picLocks noChangeAspect="1"/>
          </p:cNvPicPr>
          <p:nvPr/>
        </p:nvPicPr>
        <p:blipFill>
          <a:blip r:embed="rId3"/>
          <a:stretch>
            <a:fillRect/>
          </a:stretch>
        </p:blipFill>
        <p:spPr>
          <a:xfrm>
            <a:off x="4010077" y="6430152"/>
            <a:ext cx="4118188" cy="2501619"/>
          </a:xfrm>
          <a:prstGeom prst="rect">
            <a:avLst/>
          </a:prstGeom>
          <a:ln w="12700">
            <a:miter lim="400000"/>
          </a:ln>
        </p:spPr>
      </p:pic>
      <p:pic>
        <p:nvPicPr>
          <p:cNvPr id="262" name="image22.png" descr="image22.png"/>
          <p:cNvPicPr>
            <a:picLocks noChangeAspect="1"/>
          </p:cNvPicPr>
          <p:nvPr/>
        </p:nvPicPr>
        <p:blipFill>
          <a:blip r:embed="rId4"/>
          <a:stretch>
            <a:fillRect/>
          </a:stretch>
        </p:blipFill>
        <p:spPr>
          <a:xfrm>
            <a:off x="9211997" y="5263526"/>
            <a:ext cx="5093548" cy="2761264"/>
          </a:xfrm>
          <a:prstGeom prst="rect">
            <a:avLst/>
          </a:prstGeom>
          <a:ln w="12700">
            <a:miter lim="400000"/>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SG Tree"/>
          <p:cNvSpPr txBox="1">
            <a:spLocks noGrp="1"/>
          </p:cNvSpPr>
          <p:nvPr>
            <p:ph type="title"/>
          </p:nvPr>
        </p:nvSpPr>
        <p:spPr>
          <a:prstGeom prst="rect">
            <a:avLst/>
          </a:prstGeom>
        </p:spPr>
        <p:txBody>
          <a:bodyPr/>
          <a:lstStyle/>
          <a:p>
            <a:r>
              <a:t>CSG Tree</a:t>
            </a:r>
          </a:p>
        </p:txBody>
      </p:sp>
      <p:sp>
        <p:nvSpPr>
          <p:cNvPr id="2" name="Content Placeholder 1">
            <a:extLst>
              <a:ext uri="{FF2B5EF4-FFF2-40B4-BE49-F238E27FC236}">
                <a16:creationId xmlns:a16="http://schemas.microsoft.com/office/drawing/2014/main" id="{050B02F5-F4A5-4F44-BFA8-E77FEB4AACE7}"/>
              </a:ext>
            </a:extLst>
          </p:cNvPr>
          <p:cNvSpPr>
            <a:spLocks noGrp="1"/>
          </p:cNvSpPr>
          <p:nvPr>
            <p:ph idx="1"/>
          </p:nvPr>
        </p:nvSpPr>
        <p:spPr/>
        <p:txBody>
          <a:bodyPr/>
          <a:lstStyle/>
          <a:p>
            <a:endParaRPr lang="en-US"/>
          </a:p>
        </p:txBody>
      </p:sp>
      <p:pic>
        <p:nvPicPr>
          <p:cNvPr id="265" name="2-13" descr="2-13"/>
          <p:cNvPicPr>
            <a:picLocks noChangeAspect="1"/>
          </p:cNvPicPr>
          <p:nvPr/>
        </p:nvPicPr>
        <p:blipFill>
          <a:blip r:embed="rId2"/>
          <a:srcRect l="4320" t="1369" r="6390" b="1370"/>
          <a:stretch>
            <a:fillRect/>
          </a:stretch>
        </p:blipFill>
        <p:spPr>
          <a:xfrm>
            <a:off x="6285917" y="1950720"/>
            <a:ext cx="5583486" cy="6394029"/>
          </a:xfrm>
          <a:prstGeom prst="rect">
            <a:avLst/>
          </a:prstGeom>
          <a:ln w="12700">
            <a:miter lim="400000"/>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CSG – Complex parts"/>
          <p:cNvSpPr txBox="1">
            <a:spLocks noGrp="1"/>
          </p:cNvSpPr>
          <p:nvPr>
            <p:ph type="title"/>
          </p:nvPr>
        </p:nvSpPr>
        <p:spPr>
          <a:prstGeom prst="rect">
            <a:avLst/>
          </a:prstGeom>
        </p:spPr>
        <p:txBody>
          <a:bodyPr/>
          <a:lstStyle/>
          <a:p>
            <a:r>
              <a:t>CSG – Complex parts</a:t>
            </a:r>
          </a:p>
        </p:txBody>
      </p:sp>
      <p:sp>
        <p:nvSpPr>
          <p:cNvPr id="2" name="Content Placeholder 1">
            <a:extLst>
              <a:ext uri="{FF2B5EF4-FFF2-40B4-BE49-F238E27FC236}">
                <a16:creationId xmlns:a16="http://schemas.microsoft.com/office/drawing/2014/main" id="{B49A2288-B813-8C4C-AF41-BE002CF12F9A}"/>
              </a:ext>
            </a:extLst>
          </p:cNvPr>
          <p:cNvSpPr>
            <a:spLocks noGrp="1"/>
          </p:cNvSpPr>
          <p:nvPr>
            <p:ph idx="1"/>
          </p:nvPr>
        </p:nvSpPr>
        <p:spPr/>
        <p:txBody>
          <a:bodyPr/>
          <a:lstStyle/>
          <a:p>
            <a:endParaRPr lang="en-US"/>
          </a:p>
        </p:txBody>
      </p:sp>
      <p:pic>
        <p:nvPicPr>
          <p:cNvPr id="268" name="image24.png" descr="image24.png"/>
          <p:cNvPicPr>
            <a:picLocks noChangeAspect="1"/>
          </p:cNvPicPr>
          <p:nvPr/>
        </p:nvPicPr>
        <p:blipFill>
          <a:blip r:embed="rId2"/>
          <a:stretch>
            <a:fillRect/>
          </a:stretch>
        </p:blipFill>
        <p:spPr>
          <a:xfrm>
            <a:off x="2601224" y="3467946"/>
            <a:ext cx="5960534" cy="3492784"/>
          </a:xfrm>
          <a:prstGeom prst="rect">
            <a:avLst/>
          </a:prstGeom>
          <a:ln w="12700">
            <a:miter lim="400000"/>
          </a:ln>
        </p:spPr>
      </p:pic>
      <p:pic>
        <p:nvPicPr>
          <p:cNvPr id="269" name="image25.png" descr="image25.png"/>
          <p:cNvPicPr>
            <a:picLocks noChangeAspect="1"/>
          </p:cNvPicPr>
          <p:nvPr/>
        </p:nvPicPr>
        <p:blipFill>
          <a:blip r:embed="rId3"/>
          <a:stretch>
            <a:fillRect/>
          </a:stretch>
        </p:blipFill>
        <p:spPr>
          <a:xfrm>
            <a:off x="8995250" y="3034453"/>
            <a:ext cx="5743788" cy="4368802"/>
          </a:xfrm>
          <a:prstGeom prst="rect">
            <a:avLst/>
          </a:prstGeom>
          <a:ln w="12700">
            <a:miter lim="400000"/>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Drawbacks of CSG"/>
          <p:cNvSpPr txBox="1">
            <a:spLocks noGrp="1"/>
          </p:cNvSpPr>
          <p:nvPr>
            <p:ph type="title"/>
          </p:nvPr>
        </p:nvSpPr>
        <p:spPr>
          <a:prstGeom prst="rect">
            <a:avLst/>
          </a:prstGeom>
        </p:spPr>
        <p:txBody>
          <a:bodyPr/>
          <a:lstStyle/>
          <a:p>
            <a:r>
              <a:t>Drawbacks of CSG</a:t>
            </a:r>
          </a:p>
        </p:txBody>
      </p:sp>
      <p:sp>
        <p:nvSpPr>
          <p:cNvPr id="271" name="Difficulty in rendering…"/>
          <p:cNvSpPr txBox="1">
            <a:spLocks noGrp="1"/>
          </p:cNvSpPr>
          <p:nvPr>
            <p:ph idx="1"/>
          </p:nvPr>
        </p:nvSpPr>
        <p:spPr>
          <a:prstGeom prst="rect">
            <a:avLst/>
          </a:prstGeom>
        </p:spPr>
        <p:txBody>
          <a:bodyPr/>
          <a:lstStyle/>
          <a:p>
            <a:r>
              <a:t>Difficulty in rendering</a:t>
            </a:r>
          </a:p>
          <a:p>
            <a:pPr lvl="1"/>
            <a:r>
              <a:t>Conversion into Polygon Mesh : </a:t>
            </a:r>
          </a:p>
          <a:p>
            <a:pPr lvl="2">
              <a:defRPr>
                <a:effectLst/>
              </a:defRPr>
            </a:pPr>
            <a:r>
              <a:t>Not straightforward.</a:t>
            </a:r>
          </a:p>
          <a:p>
            <a:pPr lvl="1"/>
            <a:r>
              <a:t>Ray casting : in-out classification</a:t>
            </a:r>
          </a:p>
          <a:p>
            <a:r>
              <a:t>Difficulty in representing surface </a:t>
            </a:r>
            <a:br/>
            <a:r>
              <a:t>details</a:t>
            </a:r>
          </a:p>
          <a:p>
            <a:pPr lvl="1"/>
            <a:r>
              <a:t>Ex) Blending surfaces</a:t>
            </a:r>
          </a:p>
          <a:p>
            <a:pPr lvl="1"/>
            <a:r>
              <a:t>Use underlying boundary representation</a:t>
            </a:r>
          </a:p>
        </p:txBody>
      </p:sp>
      <p:pic>
        <p:nvPicPr>
          <p:cNvPr id="273" name="C:\JOBS\Hearn Baker\FINAL\ch08\tif\AADGHHL0.tif" descr="C:\JOBS\Hearn Baker\FINAL\ch08\tif\AADGHHL0.tif"/>
          <p:cNvPicPr>
            <a:picLocks noChangeAspect="1"/>
          </p:cNvPicPr>
          <p:nvPr/>
        </p:nvPicPr>
        <p:blipFill>
          <a:blip r:embed="rId2"/>
          <a:srcRect l="29977" t="28889" r="30795" b="31111"/>
          <a:stretch>
            <a:fillRect/>
          </a:stretch>
        </p:blipFill>
        <p:spPr>
          <a:xfrm>
            <a:off x="10719733" y="2556796"/>
            <a:ext cx="4019307" cy="3078618"/>
          </a:xfrm>
          <a:prstGeom prst="rect">
            <a:avLst/>
          </a:prstGeom>
          <a:ln w="12700">
            <a:miter lim="400000"/>
          </a:ln>
        </p:spPr>
      </p:pic>
      <p:pic>
        <p:nvPicPr>
          <p:cNvPr id="274" name="C:\JOBS\Hearn Baker\FINAL\ch08\tif\AADGHHM0.tif" descr="C:\JOBS\Hearn Baker\FINAL\ch08\tif\AADGHHM0.tif"/>
          <p:cNvPicPr>
            <a:picLocks noChangeAspect="1"/>
          </p:cNvPicPr>
          <p:nvPr/>
        </p:nvPicPr>
        <p:blipFill>
          <a:blip r:embed="rId3"/>
          <a:srcRect l="12449" t="28889" r="13267" b="39999"/>
          <a:stretch>
            <a:fillRect/>
          </a:stretch>
        </p:blipFill>
        <p:spPr>
          <a:xfrm>
            <a:off x="7197863" y="7263567"/>
            <a:ext cx="7125744" cy="2241808"/>
          </a:xfrm>
          <a:prstGeom prst="rect">
            <a:avLst/>
          </a:prstGeom>
          <a:ln w="12700">
            <a:miter lim="400000"/>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pace Subdivision: Quadtree"/>
          <p:cNvSpPr txBox="1">
            <a:spLocks noGrp="1"/>
          </p:cNvSpPr>
          <p:nvPr>
            <p:ph type="title"/>
          </p:nvPr>
        </p:nvSpPr>
        <p:spPr>
          <a:prstGeom prst="rect">
            <a:avLst/>
          </a:prstGeom>
        </p:spPr>
        <p:txBody>
          <a:bodyPr/>
          <a:lstStyle>
            <a:lvl1pPr defTabSz="543305">
              <a:defRPr sz="5394">
                <a:effectLst>
                  <a:outerShdw blurRad="35433" dist="35433" dir="2700000" rotWithShape="0">
                    <a:srgbClr val="000000">
                      <a:alpha val="70000"/>
                    </a:srgbClr>
                  </a:outerShdw>
                </a:effectLst>
              </a:defRPr>
            </a:lvl1pPr>
          </a:lstStyle>
          <a:p>
            <a:r>
              <a:t>Space Subdivision: Quadtree</a:t>
            </a:r>
          </a:p>
        </p:txBody>
      </p:sp>
      <p:sp>
        <p:nvSpPr>
          <p:cNvPr id="276" name="Hierarchical decomposition of the scene area…"/>
          <p:cNvSpPr txBox="1">
            <a:spLocks noGrp="1"/>
          </p:cNvSpPr>
          <p:nvPr>
            <p:ph idx="1"/>
          </p:nvPr>
        </p:nvSpPr>
        <p:spPr>
          <a:prstGeom prst="rect">
            <a:avLst/>
          </a:prstGeom>
        </p:spPr>
        <p:txBody>
          <a:bodyPr/>
          <a:lstStyle>
            <a:lvl2pPr marL="609600" indent="-228600">
              <a:buClr>
                <a:srgbClr val="CCAF0A"/>
              </a:buClr>
              <a:defRPr sz="2400">
                <a:solidFill>
                  <a:srgbClr val="3B3B3B"/>
                </a:solidFill>
                <a:uFill>
                  <a:solidFill>
                    <a:srgbClr val="3B3B3B"/>
                  </a:solidFill>
                </a:uFill>
              </a:defRPr>
            </a:lvl2pPr>
          </a:lstStyle>
          <a:p>
            <a:r>
              <a:t>Hierarchical decomposition of the scene area</a:t>
            </a:r>
          </a:p>
          <a:p>
            <a:pPr lvl="1"/>
            <a:r>
              <a:t>http://www.cs.wustl.edu/~suri/cs506/projects/quad.html</a:t>
            </a:r>
          </a:p>
        </p:txBody>
      </p:sp>
      <p:pic>
        <p:nvPicPr>
          <p:cNvPr id="278" name="2-16" descr="2-16"/>
          <p:cNvPicPr>
            <a:picLocks noChangeAspect="1"/>
          </p:cNvPicPr>
          <p:nvPr/>
        </p:nvPicPr>
        <p:blipFill>
          <a:blip r:embed="rId2"/>
          <a:srcRect t="43103"/>
          <a:stretch>
            <a:fillRect/>
          </a:stretch>
        </p:blipFill>
        <p:spPr>
          <a:xfrm>
            <a:off x="8670131" y="2926079"/>
            <a:ext cx="4985174" cy="3310782"/>
          </a:xfrm>
          <a:prstGeom prst="rect">
            <a:avLst/>
          </a:prstGeom>
          <a:ln w="12700">
            <a:miter lim="400000"/>
          </a:ln>
        </p:spPr>
      </p:pic>
      <p:pic>
        <p:nvPicPr>
          <p:cNvPr id="279" name="2-16" descr="2-16"/>
          <p:cNvPicPr>
            <a:picLocks noChangeAspect="1"/>
          </p:cNvPicPr>
          <p:nvPr/>
        </p:nvPicPr>
        <p:blipFill>
          <a:blip r:embed="rId2"/>
          <a:srcRect l="15208" r="24110" b="56075"/>
          <a:stretch>
            <a:fillRect/>
          </a:stretch>
        </p:blipFill>
        <p:spPr>
          <a:xfrm>
            <a:off x="4551944" y="2926079"/>
            <a:ext cx="3468818" cy="2932692"/>
          </a:xfrm>
          <a:prstGeom prst="rect">
            <a:avLst/>
          </a:prstGeom>
          <a:ln w="12700">
            <a:miter lim="400000"/>
          </a:ln>
        </p:spPr>
      </p:pic>
      <p:pic>
        <p:nvPicPr>
          <p:cNvPr id="280" name="C:\JOBS\Hearn Baker\FINAL\ch08\tif\AADGHHQ0.tif" descr="C:\JOBS\Hearn Baker\FINAL\ch08\tif\AADGHHQ0.tif"/>
          <p:cNvPicPr>
            <a:picLocks noChangeAspect="1"/>
          </p:cNvPicPr>
          <p:nvPr/>
        </p:nvPicPr>
        <p:blipFill>
          <a:blip r:embed="rId3"/>
          <a:srcRect l="19127" t="22222" r="19110" b="36667"/>
          <a:stretch>
            <a:fillRect/>
          </a:stretch>
        </p:blipFill>
        <p:spPr>
          <a:xfrm>
            <a:off x="3684958" y="5852159"/>
            <a:ext cx="5635415" cy="2817708"/>
          </a:xfrm>
          <a:prstGeom prst="rect">
            <a:avLst/>
          </a:prstGeom>
          <a:ln w="12700">
            <a:miter lim="400000"/>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Octree"/>
          <p:cNvSpPr txBox="1">
            <a:spLocks noGrp="1"/>
          </p:cNvSpPr>
          <p:nvPr>
            <p:ph type="title"/>
          </p:nvPr>
        </p:nvSpPr>
        <p:spPr>
          <a:prstGeom prst="rect">
            <a:avLst/>
          </a:prstGeom>
        </p:spPr>
        <p:txBody>
          <a:bodyPr/>
          <a:lstStyle/>
          <a:p>
            <a:r>
              <a:t>Octree</a:t>
            </a:r>
          </a:p>
        </p:txBody>
      </p:sp>
      <p:sp>
        <p:nvSpPr>
          <p:cNvPr id="2" name="Content Placeholder 1">
            <a:extLst>
              <a:ext uri="{FF2B5EF4-FFF2-40B4-BE49-F238E27FC236}">
                <a16:creationId xmlns:a16="http://schemas.microsoft.com/office/drawing/2014/main" id="{A6F761EE-D54E-0247-82E1-BE0671168740}"/>
              </a:ext>
            </a:extLst>
          </p:cNvPr>
          <p:cNvSpPr>
            <a:spLocks noGrp="1"/>
          </p:cNvSpPr>
          <p:nvPr>
            <p:ph idx="1"/>
          </p:nvPr>
        </p:nvSpPr>
        <p:spPr/>
        <p:txBody>
          <a:bodyPr/>
          <a:lstStyle/>
          <a:p>
            <a:endParaRPr lang="en-US"/>
          </a:p>
        </p:txBody>
      </p:sp>
      <p:pic>
        <p:nvPicPr>
          <p:cNvPr id="283" name="2-15" descr="2-15"/>
          <p:cNvPicPr>
            <a:picLocks noChangeAspect="1"/>
          </p:cNvPicPr>
          <p:nvPr/>
        </p:nvPicPr>
        <p:blipFill>
          <a:blip r:embed="rId2"/>
          <a:srcRect l="2197" r="1099" b="59745"/>
          <a:stretch>
            <a:fillRect/>
          </a:stretch>
        </p:blipFill>
        <p:spPr>
          <a:xfrm>
            <a:off x="4118452" y="2059094"/>
            <a:ext cx="9536855" cy="3142828"/>
          </a:xfrm>
          <a:prstGeom prst="rect">
            <a:avLst/>
          </a:prstGeom>
          <a:ln w="12700">
            <a:miter lim="400000"/>
          </a:ln>
        </p:spPr>
      </p:pic>
      <p:pic>
        <p:nvPicPr>
          <p:cNvPr id="284" name="2-15" descr="2-15"/>
          <p:cNvPicPr>
            <a:picLocks noChangeAspect="1"/>
          </p:cNvPicPr>
          <p:nvPr/>
        </p:nvPicPr>
        <p:blipFill>
          <a:blip r:embed="rId2"/>
          <a:srcRect l="2197" t="54134" r="1099" b="4222"/>
          <a:stretch>
            <a:fillRect/>
          </a:stretch>
        </p:blipFill>
        <p:spPr>
          <a:xfrm>
            <a:off x="4118452" y="5093548"/>
            <a:ext cx="9536855" cy="3251201"/>
          </a:xfrm>
          <a:prstGeom prst="rect">
            <a:avLst/>
          </a:prstGeom>
          <a:ln w="12700">
            <a:miter lim="400000"/>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Few Objects, High Polygon Count"/>
          <p:cNvSpPr txBox="1">
            <a:spLocks noGrp="1"/>
          </p:cNvSpPr>
          <p:nvPr>
            <p:ph type="title"/>
          </p:nvPr>
        </p:nvSpPr>
        <p:spPr>
          <a:prstGeom prst="rect">
            <a:avLst/>
          </a:prstGeom>
        </p:spPr>
        <p:txBody>
          <a:bodyPr/>
          <a:lstStyle>
            <a:lvl1pPr defTabSz="455675">
              <a:defRPr sz="4524">
                <a:effectLst>
                  <a:outerShdw blurRad="29717" dist="29717" dir="2700000" rotWithShape="0">
                    <a:srgbClr val="000000">
                      <a:alpha val="70000"/>
                    </a:srgbClr>
                  </a:outerShdw>
                </a:effectLst>
              </a:defRPr>
            </a:lvl1pPr>
          </a:lstStyle>
          <a:p>
            <a:r>
              <a:t>Few Objects, High Polygon Count</a:t>
            </a:r>
          </a:p>
        </p:txBody>
      </p:sp>
      <p:sp>
        <p:nvSpPr>
          <p:cNvPr id="286" name="Not suitable for octree representation…"/>
          <p:cNvSpPr txBox="1">
            <a:spLocks noGrp="1"/>
          </p:cNvSpPr>
          <p:nvPr>
            <p:ph idx="1"/>
          </p:nvPr>
        </p:nvSpPr>
        <p:spPr>
          <a:prstGeom prst="rect">
            <a:avLst/>
          </a:prstGeom>
        </p:spPr>
        <p:txBody>
          <a:bodyPr/>
          <a:lstStyle/>
          <a:p>
            <a:pPr marL="321749" indent="-321749">
              <a:defRPr sz="3800"/>
            </a:pPr>
            <a:r>
              <a:t>Not suitable for octree representation</a:t>
            </a:r>
          </a:p>
          <a:p>
            <a:pPr marL="321749" indent="-321749">
              <a:defRPr sz="3800"/>
            </a:pPr>
            <a:r>
              <a:t>High octree depth</a:t>
            </a:r>
          </a:p>
        </p:txBody>
      </p:sp>
      <p:pic>
        <p:nvPicPr>
          <p:cNvPr id="288" name="2-17" descr="2-17"/>
          <p:cNvPicPr>
            <a:picLocks noChangeAspect="1"/>
          </p:cNvPicPr>
          <p:nvPr/>
        </p:nvPicPr>
        <p:blipFill>
          <a:blip r:embed="rId2"/>
          <a:srcRect l="1396" t="3389" r="2269" b="13588"/>
          <a:stretch>
            <a:fillRect/>
          </a:stretch>
        </p:blipFill>
        <p:spPr>
          <a:xfrm>
            <a:off x="5527303" y="3576321"/>
            <a:ext cx="6827522" cy="4847451"/>
          </a:xfrm>
          <a:prstGeom prst="rect">
            <a:avLst/>
          </a:prstGeom>
          <a:ln w="12700">
            <a:miter lim="400000"/>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BSP Trees"/>
          <p:cNvSpPr txBox="1">
            <a:spLocks noGrp="1"/>
          </p:cNvSpPr>
          <p:nvPr>
            <p:ph type="title"/>
          </p:nvPr>
        </p:nvSpPr>
        <p:spPr>
          <a:prstGeom prst="rect">
            <a:avLst/>
          </a:prstGeom>
        </p:spPr>
        <p:txBody>
          <a:bodyPr/>
          <a:lstStyle/>
          <a:p>
            <a:r>
              <a:t>BSP Trees</a:t>
            </a:r>
          </a:p>
        </p:txBody>
      </p:sp>
      <p:sp>
        <p:nvSpPr>
          <p:cNvPr id="290" name="Each node corresponds to a region of space"/>
          <p:cNvSpPr txBox="1">
            <a:spLocks noGrp="1"/>
          </p:cNvSpPr>
          <p:nvPr>
            <p:ph idx="1"/>
          </p:nvPr>
        </p:nvSpPr>
        <p:spPr>
          <a:prstGeom prst="rect">
            <a:avLst/>
          </a:prstGeom>
        </p:spPr>
        <p:txBody>
          <a:bodyPr/>
          <a:lstStyle/>
          <a:p>
            <a:r>
              <a:t>Each node corresponds to a region of space</a:t>
            </a:r>
          </a:p>
        </p:txBody>
      </p:sp>
      <p:pic>
        <p:nvPicPr>
          <p:cNvPr id="292" name="build2" descr="build2"/>
          <p:cNvPicPr>
            <a:picLocks noChangeAspect="1"/>
          </p:cNvPicPr>
          <p:nvPr/>
        </p:nvPicPr>
        <p:blipFill>
          <a:blip r:embed="rId2"/>
          <a:stretch>
            <a:fillRect/>
          </a:stretch>
        </p:blipFill>
        <p:spPr>
          <a:xfrm>
            <a:off x="4443570" y="3251200"/>
            <a:ext cx="3756944" cy="3666632"/>
          </a:xfrm>
          <a:prstGeom prst="rect">
            <a:avLst/>
          </a:prstGeom>
          <a:ln w="12700">
            <a:miter lim="400000"/>
          </a:ln>
        </p:spPr>
      </p:pic>
      <p:pic>
        <p:nvPicPr>
          <p:cNvPr id="293" name="build2a" descr="build2a"/>
          <p:cNvPicPr>
            <a:picLocks noChangeAspect="1"/>
          </p:cNvPicPr>
          <p:nvPr/>
        </p:nvPicPr>
        <p:blipFill>
          <a:blip r:embed="rId3"/>
          <a:stretch>
            <a:fillRect/>
          </a:stretch>
        </p:blipFill>
        <p:spPr>
          <a:xfrm>
            <a:off x="8778506" y="3901442"/>
            <a:ext cx="4768427" cy="2729655"/>
          </a:xfrm>
          <a:prstGeom prst="rect">
            <a:avLst/>
          </a:prstGeom>
          <a:ln w="12700">
            <a:miter lim="400000"/>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Representation of Polygons"/>
          <p:cNvSpPr txBox="1">
            <a:spLocks noGrp="1"/>
          </p:cNvSpPr>
          <p:nvPr>
            <p:ph type="title"/>
          </p:nvPr>
        </p:nvSpPr>
        <p:spPr>
          <a:prstGeom prst="rect">
            <a:avLst/>
          </a:prstGeom>
        </p:spPr>
        <p:txBody>
          <a:bodyPr/>
          <a:lstStyle>
            <a:lvl1pPr defTabSz="537463">
              <a:defRPr sz="5336">
                <a:effectLst>
                  <a:outerShdw blurRad="35052" dist="35052" dir="2700000" rotWithShape="0">
                    <a:srgbClr val="000000">
                      <a:alpha val="70000"/>
                    </a:srgbClr>
                  </a:outerShdw>
                </a:effectLst>
              </a:defRPr>
            </a:lvl1pPr>
          </a:lstStyle>
          <a:p>
            <a:r>
              <a:t>Representation of Polygons</a:t>
            </a:r>
          </a:p>
        </p:txBody>
      </p:sp>
      <p:sp>
        <p:nvSpPr>
          <p:cNvPr id="2" name="Content Placeholder 1">
            <a:extLst>
              <a:ext uri="{FF2B5EF4-FFF2-40B4-BE49-F238E27FC236}">
                <a16:creationId xmlns:a16="http://schemas.microsoft.com/office/drawing/2014/main" id="{054391AF-8959-424A-BE73-2300A5EE88E7}"/>
              </a:ext>
            </a:extLst>
          </p:cNvPr>
          <p:cNvSpPr>
            <a:spLocks noGrp="1"/>
          </p:cNvSpPr>
          <p:nvPr>
            <p:ph idx="1"/>
          </p:nvPr>
        </p:nvSpPr>
        <p:spPr/>
        <p:txBody>
          <a:bodyPr/>
          <a:lstStyle/>
          <a:p>
            <a:endParaRPr lang="en-US"/>
          </a:p>
        </p:txBody>
      </p:sp>
      <p:pic>
        <p:nvPicPr>
          <p:cNvPr id="296" name="polyhedron2" descr="polyhedron2"/>
          <p:cNvPicPr>
            <a:picLocks noChangeAspect="1"/>
          </p:cNvPicPr>
          <p:nvPr/>
        </p:nvPicPr>
        <p:blipFill>
          <a:blip r:embed="rId2"/>
          <a:stretch>
            <a:fillRect/>
          </a:stretch>
        </p:blipFill>
        <p:spPr>
          <a:xfrm>
            <a:off x="3425314" y="3438598"/>
            <a:ext cx="11250507" cy="4730045"/>
          </a:xfrm>
          <a:prstGeom prst="rect">
            <a:avLst/>
          </a:prstGeom>
          <a:ln w="12700">
            <a:miter lim="400000"/>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Modeling and Representation"/>
          <p:cNvSpPr txBox="1">
            <a:spLocks noGrp="1"/>
          </p:cNvSpPr>
          <p:nvPr>
            <p:ph type="title"/>
          </p:nvPr>
        </p:nvSpPr>
        <p:spPr>
          <a:prstGeom prst="rect">
            <a:avLst/>
          </a:prstGeom>
        </p:spPr>
        <p:txBody>
          <a:bodyPr/>
          <a:lstStyle>
            <a:lvl1pPr defTabSz="502412">
              <a:defRPr sz="4988">
                <a:effectLst>
                  <a:outerShdw blurRad="32766" dist="32766" dir="2700000" rotWithShape="0">
                    <a:srgbClr val="000000">
                      <a:alpha val="70000"/>
                    </a:srgbClr>
                  </a:outerShdw>
                </a:effectLst>
              </a:defRPr>
            </a:lvl1pPr>
          </a:lstStyle>
          <a:p>
            <a:r>
              <a:rPr dirty="0"/>
              <a:t>Modeling and Representation</a:t>
            </a:r>
          </a:p>
        </p:txBody>
      </p:sp>
      <p:sp>
        <p:nvSpPr>
          <p:cNvPr id="107" name="Creation of 3D representation…"/>
          <p:cNvSpPr txBox="1">
            <a:spLocks noGrp="1"/>
          </p:cNvSpPr>
          <p:nvPr>
            <p:ph idx="1"/>
          </p:nvPr>
        </p:nvSpPr>
        <p:spPr>
          <a:prstGeom prst="rect">
            <a:avLst/>
          </a:prstGeom>
        </p:spPr>
        <p:txBody>
          <a:bodyPr/>
          <a:lstStyle/>
          <a:p>
            <a:r>
              <a:t>Creation of 3D representation</a:t>
            </a:r>
          </a:p>
          <a:p>
            <a:r>
              <a:t>Technique/Method/Data structure</a:t>
            </a:r>
          </a:p>
          <a:p>
            <a:r>
              <a:t>Manipulation: changing shape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BSP Tree"/>
          <p:cNvSpPr txBox="1">
            <a:spLocks noGrp="1"/>
          </p:cNvSpPr>
          <p:nvPr>
            <p:ph type="title"/>
          </p:nvPr>
        </p:nvSpPr>
        <p:spPr>
          <a:prstGeom prst="rect">
            <a:avLst/>
          </a:prstGeom>
        </p:spPr>
        <p:txBody>
          <a:bodyPr/>
          <a:lstStyle/>
          <a:p>
            <a:r>
              <a:t>BSP Tree</a:t>
            </a:r>
          </a:p>
        </p:txBody>
      </p:sp>
      <p:sp>
        <p:nvSpPr>
          <p:cNvPr id="298" name="Partitioning plane…"/>
          <p:cNvSpPr txBox="1">
            <a:spLocks noGrp="1"/>
          </p:cNvSpPr>
          <p:nvPr>
            <p:ph idx="1"/>
          </p:nvPr>
        </p:nvSpPr>
        <p:spPr>
          <a:prstGeom prst="rect">
            <a:avLst/>
          </a:prstGeom>
        </p:spPr>
        <p:txBody>
          <a:bodyPr/>
          <a:lstStyle>
            <a:lvl1pPr marL="321733" indent="-321733">
              <a:defRPr sz="3800"/>
            </a:lvl1pPr>
            <a:lvl2pPr marL="704850" indent="-323850">
              <a:buClr>
                <a:srgbClr val="CCAF0A"/>
              </a:buClr>
              <a:defRPr sz="3400">
                <a:solidFill>
                  <a:srgbClr val="3B3B3B"/>
                </a:solidFill>
                <a:uFill>
                  <a:solidFill>
                    <a:srgbClr val="3B3B3B"/>
                  </a:solidFill>
                </a:uFill>
              </a:defRPr>
            </a:lvl2pPr>
          </a:lstStyle>
          <a:p>
            <a:r>
              <a:t>Partitioning plane</a:t>
            </a:r>
          </a:p>
          <a:p>
            <a:pPr lvl="1"/>
            <a:r>
              <a:t>Any object on one side of a plane cannot intercept any object on the other side. </a:t>
            </a:r>
          </a:p>
        </p:txBody>
      </p:sp>
      <p:grpSp>
        <p:nvGrpSpPr>
          <p:cNvPr id="305" name="Group"/>
          <p:cNvGrpSpPr/>
          <p:nvPr/>
        </p:nvGrpSpPr>
        <p:grpSpPr>
          <a:xfrm>
            <a:off x="5852425" y="4118187"/>
            <a:ext cx="5635414" cy="4118187"/>
            <a:chOff x="0" y="0"/>
            <a:chExt cx="5635413" cy="4118186"/>
          </a:xfrm>
        </p:grpSpPr>
        <p:sp>
          <p:nvSpPr>
            <p:cNvPr id="300" name="Polygon"/>
            <p:cNvSpPr/>
            <p:nvPr/>
          </p:nvSpPr>
          <p:spPr>
            <a:xfrm>
              <a:off x="764123" y="2008871"/>
              <a:ext cx="1814796" cy="1607098"/>
            </a:xfrm>
            <a:prstGeom prst="pentagon">
              <a:avLst/>
            </a:prstGeom>
            <a:noFill/>
            <a:ln w="25400" cap="flat">
              <a:solidFill>
                <a:srgbClr val="000000"/>
              </a:solidFill>
              <a:prstDash val="solid"/>
              <a:miter lim="800000"/>
            </a:ln>
            <a:effectLst/>
          </p:spPr>
          <p:txBody>
            <a:bodyPr wrap="square" lIns="50800" tIns="50800" rIns="50800" bIns="50800" numCol="1" anchor="ctr">
              <a:noAutofit/>
            </a:bodyPr>
            <a:lstStyle/>
            <a:p>
              <a:pPr>
                <a:defRPr sz="3600" i="0">
                  <a:solidFill>
                    <a:srgbClr val="FFFFFF"/>
                  </a:solidFill>
                  <a:latin typeface="굴림"/>
                  <a:ea typeface="굴림"/>
                  <a:cs typeface="굴림"/>
                  <a:sym typeface="굴림"/>
                </a:defRPr>
              </a:pPr>
              <a:endParaRPr sz="3600"/>
            </a:p>
          </p:txBody>
        </p:sp>
        <p:sp>
          <p:nvSpPr>
            <p:cNvPr id="301" name="Rectangle"/>
            <p:cNvSpPr/>
            <p:nvPr/>
          </p:nvSpPr>
          <p:spPr>
            <a:xfrm>
              <a:off x="3343042" y="301330"/>
              <a:ext cx="1528248" cy="1205323"/>
            </a:xfrm>
            <a:prstGeom prst="rect">
              <a:avLst/>
            </a:prstGeom>
            <a:noFill/>
            <a:ln w="25400" cap="flat">
              <a:solidFill>
                <a:srgbClr val="000000"/>
              </a:solidFill>
              <a:prstDash val="solid"/>
              <a:miter lim="800000"/>
            </a:ln>
            <a:effectLst/>
          </p:spPr>
          <p:txBody>
            <a:bodyPr wrap="square" lIns="50800" tIns="50800" rIns="50800" bIns="50800" numCol="1" anchor="ctr">
              <a:noAutofit/>
            </a:bodyPr>
            <a:lstStyle/>
            <a:p>
              <a:pPr>
                <a:defRPr sz="3600" i="0">
                  <a:solidFill>
                    <a:srgbClr val="FFFFFF"/>
                  </a:solidFill>
                  <a:latin typeface="굴림"/>
                  <a:ea typeface="굴림"/>
                  <a:cs typeface="굴림"/>
                  <a:sym typeface="굴림"/>
                </a:defRPr>
              </a:pPr>
              <a:endParaRPr sz="3600"/>
            </a:p>
          </p:txBody>
        </p:sp>
        <p:sp>
          <p:nvSpPr>
            <p:cNvPr id="302" name="Line"/>
            <p:cNvSpPr/>
            <p:nvPr/>
          </p:nvSpPr>
          <p:spPr>
            <a:xfrm>
              <a:off x="1050670" y="200887"/>
              <a:ext cx="4584744" cy="3917300"/>
            </a:xfrm>
            <a:prstGeom prst="line">
              <a:avLst/>
            </a:prstGeom>
            <a:noFill/>
            <a:ln w="25400" cap="flat">
              <a:solidFill>
                <a:srgbClr val="000000"/>
              </a:solidFill>
              <a:prstDash val="solid"/>
              <a:round/>
            </a:ln>
            <a:effectLst/>
          </p:spPr>
          <p:txBody>
            <a:bodyPr wrap="square" lIns="0" tIns="0" rIns="0" bIns="0" numCol="1" anchor="t">
              <a:noAutofit/>
            </a:bodyPr>
            <a:lstStyle/>
            <a:p>
              <a:pPr algn="l" defTabSz="457223">
                <a:defRPr sz="1600" i="0">
                  <a:solidFill>
                    <a:srgbClr val="000000"/>
                  </a:solidFill>
                </a:defRPr>
              </a:pPr>
              <a:endParaRPr sz="1600"/>
            </a:p>
          </p:txBody>
        </p:sp>
        <p:sp>
          <p:nvSpPr>
            <p:cNvPr id="303" name="Rectangle"/>
            <p:cNvSpPr/>
            <p:nvPr/>
          </p:nvSpPr>
          <p:spPr>
            <a:xfrm>
              <a:off x="-1" y="803548"/>
              <a:ext cx="1719279" cy="703105"/>
            </a:xfrm>
            <a:prstGeom prst="rect">
              <a:avLst/>
            </a:prstGeom>
            <a:noFill/>
            <a:ln w="25400" cap="flat">
              <a:solidFill>
                <a:srgbClr val="000000"/>
              </a:solidFill>
              <a:prstDash val="solid"/>
              <a:miter lim="800000"/>
            </a:ln>
            <a:effectLst/>
          </p:spPr>
          <p:txBody>
            <a:bodyPr wrap="square" lIns="50800" tIns="50800" rIns="50800" bIns="50800" numCol="1" anchor="ctr">
              <a:noAutofit/>
            </a:bodyPr>
            <a:lstStyle/>
            <a:p>
              <a:pPr>
                <a:defRPr sz="3600" i="0">
                  <a:solidFill>
                    <a:srgbClr val="FFFFFF"/>
                  </a:solidFill>
                  <a:latin typeface="굴림"/>
                  <a:ea typeface="굴림"/>
                  <a:cs typeface="굴림"/>
                  <a:sym typeface="굴림"/>
                </a:defRPr>
              </a:pPr>
              <a:endParaRPr sz="3600"/>
            </a:p>
          </p:txBody>
        </p:sp>
        <p:sp>
          <p:nvSpPr>
            <p:cNvPr id="304" name="Rectangle"/>
            <p:cNvSpPr/>
            <p:nvPr/>
          </p:nvSpPr>
          <p:spPr>
            <a:xfrm>
              <a:off x="1719278" y="-1"/>
              <a:ext cx="1050671" cy="803550"/>
            </a:xfrm>
            <a:prstGeom prst="rect">
              <a:avLst/>
            </a:prstGeom>
            <a:noFill/>
            <a:ln w="25400" cap="flat">
              <a:solidFill>
                <a:srgbClr val="000000"/>
              </a:solidFill>
              <a:prstDash val="solid"/>
              <a:miter lim="800000"/>
            </a:ln>
            <a:effectLst/>
          </p:spPr>
          <p:txBody>
            <a:bodyPr wrap="square" lIns="50800" tIns="50800" rIns="50800" bIns="50800" numCol="1" anchor="ctr">
              <a:noAutofit/>
            </a:bodyPr>
            <a:lstStyle/>
            <a:p>
              <a:pPr>
                <a:defRPr sz="3600" i="0">
                  <a:solidFill>
                    <a:srgbClr val="FFFFFF"/>
                  </a:solidFill>
                  <a:latin typeface="굴림"/>
                  <a:ea typeface="굴림"/>
                  <a:cs typeface="굴림"/>
                  <a:sym typeface="굴림"/>
                </a:defRPr>
              </a:pPr>
              <a:endParaRPr sz="3600"/>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BSP Tree"/>
          <p:cNvSpPr txBox="1">
            <a:spLocks noGrp="1"/>
          </p:cNvSpPr>
          <p:nvPr>
            <p:ph type="title"/>
          </p:nvPr>
        </p:nvSpPr>
        <p:spPr>
          <a:prstGeom prst="rect">
            <a:avLst/>
          </a:prstGeom>
        </p:spPr>
        <p:txBody>
          <a:bodyPr/>
          <a:lstStyle/>
          <a:p>
            <a:r>
              <a:t>BSP Tree</a:t>
            </a:r>
          </a:p>
        </p:txBody>
      </p:sp>
      <p:sp>
        <p:nvSpPr>
          <p:cNvPr id="307" name="One group of objects is determined to be closer to the view point than the other group.…"/>
          <p:cNvSpPr txBox="1">
            <a:spLocks noGrp="1"/>
          </p:cNvSpPr>
          <p:nvPr>
            <p:ph idx="1"/>
          </p:nvPr>
        </p:nvSpPr>
        <p:spPr>
          <a:prstGeom prst="rect">
            <a:avLst/>
          </a:prstGeom>
        </p:spPr>
        <p:txBody>
          <a:bodyPr/>
          <a:lstStyle/>
          <a:p>
            <a:pPr marL="321749" indent="-321749">
              <a:defRPr sz="3800"/>
            </a:pPr>
            <a:r>
              <a:t>One group of objects is determined to be closer to the view point than the other group.</a:t>
            </a:r>
          </a:p>
          <a:p>
            <a:pPr marL="287881" indent="-287881">
              <a:defRPr sz="3400"/>
            </a:pPr>
            <a:r>
              <a:t>http://symbolcraft.com/graphics/bsp/</a:t>
            </a:r>
          </a:p>
        </p:txBody>
      </p:sp>
      <p:grpSp>
        <p:nvGrpSpPr>
          <p:cNvPr id="316" name="Group"/>
          <p:cNvGrpSpPr/>
          <p:nvPr/>
        </p:nvGrpSpPr>
        <p:grpSpPr>
          <a:xfrm>
            <a:off x="6719411" y="4334933"/>
            <a:ext cx="4443308" cy="3359574"/>
            <a:chOff x="0" y="0"/>
            <a:chExt cx="4443306" cy="3359573"/>
          </a:xfrm>
        </p:grpSpPr>
        <p:sp>
          <p:nvSpPr>
            <p:cNvPr id="309" name="Polygon"/>
            <p:cNvSpPr/>
            <p:nvPr/>
          </p:nvSpPr>
          <p:spPr>
            <a:xfrm>
              <a:off x="1206040" y="1343829"/>
              <a:ext cx="1206041" cy="1075065"/>
            </a:xfrm>
            <a:prstGeom prst="pentagon">
              <a:avLst/>
            </a:prstGeom>
            <a:noFill/>
            <a:ln w="25400" cap="flat">
              <a:solidFill>
                <a:srgbClr val="000000"/>
              </a:solidFill>
              <a:prstDash val="solid"/>
              <a:miter lim="800000"/>
            </a:ln>
            <a:effectLst/>
          </p:spPr>
          <p:txBody>
            <a:bodyPr wrap="square" lIns="50800" tIns="50800" rIns="50800" bIns="50800" numCol="1" anchor="ctr">
              <a:noAutofit/>
            </a:bodyPr>
            <a:lstStyle/>
            <a:p>
              <a:pPr>
                <a:defRPr sz="3600" i="0">
                  <a:solidFill>
                    <a:srgbClr val="FFFFFF"/>
                  </a:solidFill>
                  <a:latin typeface="굴림"/>
                  <a:ea typeface="굴림"/>
                  <a:cs typeface="굴림"/>
                  <a:sym typeface="굴림"/>
                </a:defRPr>
              </a:pPr>
              <a:endParaRPr sz="3600"/>
            </a:p>
          </p:txBody>
        </p:sp>
        <p:sp>
          <p:nvSpPr>
            <p:cNvPr id="310" name="Rectangle"/>
            <p:cNvSpPr/>
            <p:nvPr/>
          </p:nvSpPr>
          <p:spPr>
            <a:xfrm>
              <a:off x="2919887" y="201574"/>
              <a:ext cx="1015613" cy="806298"/>
            </a:xfrm>
            <a:prstGeom prst="rect">
              <a:avLst/>
            </a:prstGeom>
            <a:noFill/>
            <a:ln w="25400" cap="flat">
              <a:solidFill>
                <a:srgbClr val="000000"/>
              </a:solidFill>
              <a:prstDash val="solid"/>
              <a:miter lim="800000"/>
            </a:ln>
            <a:effectLst/>
          </p:spPr>
          <p:txBody>
            <a:bodyPr wrap="square" lIns="50800" tIns="50800" rIns="50800" bIns="50800" numCol="1" anchor="ctr">
              <a:noAutofit/>
            </a:bodyPr>
            <a:lstStyle/>
            <a:p>
              <a:pPr>
                <a:defRPr sz="3600" i="0">
                  <a:solidFill>
                    <a:srgbClr val="FFFFFF"/>
                  </a:solidFill>
                  <a:latin typeface="굴림"/>
                  <a:ea typeface="굴림"/>
                  <a:cs typeface="굴림"/>
                  <a:sym typeface="굴림"/>
                </a:defRPr>
              </a:pPr>
              <a:endParaRPr sz="3600"/>
            </a:p>
          </p:txBody>
        </p:sp>
        <p:sp>
          <p:nvSpPr>
            <p:cNvPr id="311" name="Line"/>
            <p:cNvSpPr/>
            <p:nvPr/>
          </p:nvSpPr>
          <p:spPr>
            <a:xfrm>
              <a:off x="1396467" y="134383"/>
              <a:ext cx="3046840" cy="2620468"/>
            </a:xfrm>
            <a:prstGeom prst="line">
              <a:avLst/>
            </a:prstGeom>
            <a:noFill/>
            <a:ln w="25400" cap="flat">
              <a:solidFill>
                <a:srgbClr val="000000"/>
              </a:solidFill>
              <a:prstDash val="solid"/>
              <a:round/>
            </a:ln>
            <a:effectLst/>
          </p:spPr>
          <p:txBody>
            <a:bodyPr wrap="square" lIns="0" tIns="0" rIns="0" bIns="0" numCol="1" anchor="t">
              <a:noAutofit/>
            </a:bodyPr>
            <a:lstStyle/>
            <a:p>
              <a:pPr algn="l" defTabSz="457223">
                <a:defRPr sz="1600" i="0">
                  <a:solidFill>
                    <a:srgbClr val="000000"/>
                  </a:solidFill>
                </a:defRPr>
              </a:pPr>
              <a:endParaRPr sz="1600"/>
            </a:p>
          </p:txBody>
        </p:sp>
        <p:sp>
          <p:nvSpPr>
            <p:cNvPr id="312" name="Rectangle"/>
            <p:cNvSpPr/>
            <p:nvPr/>
          </p:nvSpPr>
          <p:spPr>
            <a:xfrm>
              <a:off x="698233" y="537531"/>
              <a:ext cx="1142565" cy="470342"/>
            </a:xfrm>
            <a:prstGeom prst="rect">
              <a:avLst/>
            </a:prstGeom>
            <a:noFill/>
            <a:ln w="25400" cap="flat">
              <a:solidFill>
                <a:srgbClr val="000000"/>
              </a:solidFill>
              <a:prstDash val="solid"/>
              <a:miter lim="800000"/>
            </a:ln>
            <a:effectLst/>
          </p:spPr>
          <p:txBody>
            <a:bodyPr wrap="square" lIns="50800" tIns="50800" rIns="50800" bIns="50800" numCol="1" anchor="ctr">
              <a:noAutofit/>
            </a:bodyPr>
            <a:lstStyle/>
            <a:p>
              <a:pPr>
                <a:defRPr sz="3600" i="0">
                  <a:solidFill>
                    <a:srgbClr val="FFFFFF"/>
                  </a:solidFill>
                  <a:latin typeface="굴림"/>
                  <a:ea typeface="굴림"/>
                  <a:cs typeface="굴림"/>
                  <a:sym typeface="굴림"/>
                </a:defRPr>
              </a:pPr>
              <a:endParaRPr sz="3600"/>
            </a:p>
          </p:txBody>
        </p:sp>
        <p:sp>
          <p:nvSpPr>
            <p:cNvPr id="313" name="Rectangle"/>
            <p:cNvSpPr/>
            <p:nvPr/>
          </p:nvSpPr>
          <p:spPr>
            <a:xfrm>
              <a:off x="1840798" y="-1"/>
              <a:ext cx="698234" cy="537533"/>
            </a:xfrm>
            <a:prstGeom prst="rect">
              <a:avLst/>
            </a:prstGeom>
            <a:noFill/>
            <a:ln w="25400" cap="flat">
              <a:solidFill>
                <a:srgbClr val="000000"/>
              </a:solidFill>
              <a:prstDash val="solid"/>
              <a:miter lim="800000"/>
            </a:ln>
            <a:effectLst/>
          </p:spPr>
          <p:txBody>
            <a:bodyPr wrap="square" lIns="50800" tIns="50800" rIns="50800" bIns="50800" numCol="1" anchor="ctr">
              <a:noAutofit/>
            </a:bodyPr>
            <a:lstStyle/>
            <a:p>
              <a:pPr>
                <a:defRPr sz="3600" i="0">
                  <a:solidFill>
                    <a:srgbClr val="FFFFFF"/>
                  </a:solidFill>
                  <a:latin typeface="굴림"/>
                  <a:ea typeface="굴림"/>
                  <a:cs typeface="굴림"/>
                  <a:sym typeface="굴림"/>
                </a:defRPr>
              </a:pPr>
              <a:endParaRPr sz="3600"/>
            </a:p>
          </p:txBody>
        </p:sp>
        <p:sp>
          <p:nvSpPr>
            <p:cNvPr id="314" name="Line"/>
            <p:cNvSpPr/>
            <p:nvPr/>
          </p:nvSpPr>
          <p:spPr>
            <a:xfrm flipV="1">
              <a:off x="126951" y="2687658"/>
              <a:ext cx="634759" cy="537533"/>
            </a:xfrm>
            <a:prstGeom prst="line">
              <a:avLst/>
            </a:prstGeom>
            <a:noFill/>
            <a:ln w="25400" cap="flat">
              <a:solidFill>
                <a:srgbClr val="000000"/>
              </a:solidFill>
              <a:prstDash val="solid"/>
              <a:round/>
              <a:tailEnd type="triangle" w="med" len="med"/>
            </a:ln>
            <a:effectLst/>
          </p:spPr>
          <p:txBody>
            <a:bodyPr wrap="square" lIns="0" tIns="0" rIns="0" bIns="0" numCol="1" anchor="t">
              <a:noAutofit/>
            </a:bodyPr>
            <a:lstStyle/>
            <a:p>
              <a:pPr algn="l" defTabSz="457223">
                <a:defRPr sz="1600" i="0">
                  <a:solidFill>
                    <a:srgbClr val="000000"/>
                  </a:solidFill>
                </a:defRPr>
              </a:pPr>
              <a:endParaRPr sz="1600"/>
            </a:p>
          </p:txBody>
        </p:sp>
        <p:sp>
          <p:nvSpPr>
            <p:cNvPr id="315" name="Oval"/>
            <p:cNvSpPr/>
            <p:nvPr/>
          </p:nvSpPr>
          <p:spPr>
            <a:xfrm>
              <a:off x="0" y="3090807"/>
              <a:ext cx="253904" cy="268767"/>
            </a:xfrm>
            <a:prstGeom prst="ellipse">
              <a:avLst/>
            </a:prstGeom>
            <a:solidFill>
              <a:srgbClr val="6EA0B0"/>
            </a:solidFill>
            <a:ln w="25400" cap="flat">
              <a:solidFill>
                <a:srgbClr val="000000"/>
              </a:solidFill>
              <a:prstDash val="solid"/>
              <a:round/>
            </a:ln>
            <a:effectLst/>
          </p:spPr>
          <p:txBody>
            <a:bodyPr wrap="square" lIns="50800" tIns="50800" rIns="50800" bIns="50800" numCol="1" anchor="ctr">
              <a:noAutofit/>
            </a:bodyPr>
            <a:lstStyle/>
            <a:p>
              <a:pPr>
                <a:defRPr sz="3600" i="0">
                  <a:solidFill>
                    <a:srgbClr val="FFFFFF"/>
                  </a:solidFill>
                  <a:latin typeface="굴림"/>
                  <a:ea typeface="굴림"/>
                  <a:cs typeface="굴림"/>
                  <a:sym typeface="굴림"/>
                </a:defRPr>
              </a:pPr>
              <a:endParaRPr sz="3600"/>
            </a:p>
          </p:txBody>
        </p:sp>
      </p:grpSp>
      <p:sp>
        <p:nvSpPr>
          <p:cNvPr id="317" name="View point"/>
          <p:cNvSpPr txBox="1"/>
          <p:nvPr/>
        </p:nvSpPr>
        <p:spPr>
          <a:xfrm>
            <a:off x="5247633" y="7443157"/>
            <a:ext cx="1643079" cy="50270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View point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Voxel Objects"/>
          <p:cNvSpPr txBox="1">
            <a:spLocks noGrp="1"/>
          </p:cNvSpPr>
          <p:nvPr>
            <p:ph type="title"/>
          </p:nvPr>
        </p:nvSpPr>
        <p:spPr>
          <a:prstGeom prst="rect">
            <a:avLst/>
          </a:prstGeom>
        </p:spPr>
        <p:txBody>
          <a:bodyPr/>
          <a:lstStyle/>
          <a:p>
            <a:r>
              <a:t>Voxel Objects</a:t>
            </a:r>
          </a:p>
        </p:txBody>
      </p:sp>
      <p:sp>
        <p:nvSpPr>
          <p:cNvPr id="319" name="In Volume Rendering"/>
          <p:cNvSpPr txBox="1">
            <a:spLocks noGrp="1"/>
          </p:cNvSpPr>
          <p:nvPr>
            <p:ph idx="1"/>
          </p:nvPr>
        </p:nvSpPr>
        <p:spPr>
          <a:prstGeom prst="rect">
            <a:avLst/>
          </a:prstGeom>
        </p:spPr>
        <p:txBody>
          <a:bodyPr/>
          <a:lstStyle/>
          <a:p>
            <a:r>
              <a:t>In Volume Rendering</a:t>
            </a:r>
          </a:p>
        </p:txBody>
      </p:sp>
      <p:pic>
        <p:nvPicPr>
          <p:cNvPr id="321" name="image35.png" descr="image35.png"/>
          <p:cNvPicPr>
            <a:picLocks noChangeAspect="1"/>
          </p:cNvPicPr>
          <p:nvPr/>
        </p:nvPicPr>
        <p:blipFill>
          <a:blip r:embed="rId2"/>
          <a:stretch>
            <a:fillRect/>
          </a:stretch>
        </p:blipFill>
        <p:spPr>
          <a:xfrm>
            <a:off x="3691696" y="2560017"/>
            <a:ext cx="2946576" cy="2832883"/>
          </a:xfrm>
          <a:prstGeom prst="rect">
            <a:avLst/>
          </a:prstGeom>
          <a:ln w="12700">
            <a:miter lim="400000"/>
          </a:ln>
        </p:spPr>
      </p:pic>
      <p:pic>
        <p:nvPicPr>
          <p:cNvPr id="322" name="image36.png" descr="image36.png"/>
          <p:cNvPicPr>
            <a:picLocks noChangeAspect="1"/>
          </p:cNvPicPr>
          <p:nvPr/>
        </p:nvPicPr>
        <p:blipFill>
          <a:blip r:embed="rId3"/>
          <a:stretch>
            <a:fillRect/>
          </a:stretch>
        </p:blipFill>
        <p:spPr>
          <a:xfrm>
            <a:off x="3590097" y="5834868"/>
            <a:ext cx="3071223" cy="2756504"/>
          </a:xfrm>
          <a:prstGeom prst="rect">
            <a:avLst/>
          </a:prstGeom>
          <a:ln w="12700">
            <a:miter lim="400000"/>
          </a:ln>
        </p:spPr>
      </p:pic>
      <p:pic>
        <p:nvPicPr>
          <p:cNvPr id="323" name="image37.png" descr="image37.png"/>
          <p:cNvPicPr>
            <a:picLocks noChangeAspect="1"/>
          </p:cNvPicPr>
          <p:nvPr/>
        </p:nvPicPr>
        <p:blipFill>
          <a:blip r:embed="rId4"/>
          <a:stretch>
            <a:fillRect/>
          </a:stretch>
        </p:blipFill>
        <p:spPr>
          <a:xfrm>
            <a:off x="6942922" y="2467662"/>
            <a:ext cx="3136067" cy="2984475"/>
          </a:xfrm>
          <a:prstGeom prst="rect">
            <a:avLst/>
          </a:prstGeom>
          <a:ln w="12700">
            <a:miter lim="400000"/>
          </a:ln>
        </p:spPr>
      </p:pic>
      <p:pic>
        <p:nvPicPr>
          <p:cNvPr id="324" name="image38.png" descr="image38.png"/>
          <p:cNvPicPr>
            <a:picLocks noChangeAspect="1"/>
          </p:cNvPicPr>
          <p:nvPr/>
        </p:nvPicPr>
        <p:blipFill>
          <a:blip r:embed="rId5"/>
          <a:stretch>
            <a:fillRect/>
          </a:stretch>
        </p:blipFill>
        <p:spPr>
          <a:xfrm>
            <a:off x="6841318" y="6038072"/>
            <a:ext cx="3267020" cy="2573407"/>
          </a:xfrm>
          <a:prstGeom prst="rect">
            <a:avLst/>
          </a:prstGeom>
          <a:ln w="12700">
            <a:miter lim="400000"/>
          </a:ln>
        </p:spPr>
      </p:pic>
      <p:pic>
        <p:nvPicPr>
          <p:cNvPr id="325" name="image39.png" descr="image39.png"/>
          <p:cNvPicPr>
            <a:picLocks noChangeAspect="1"/>
          </p:cNvPicPr>
          <p:nvPr/>
        </p:nvPicPr>
        <p:blipFill>
          <a:blip r:embed="rId6"/>
          <a:stretch>
            <a:fillRect/>
          </a:stretch>
        </p:blipFill>
        <p:spPr>
          <a:xfrm>
            <a:off x="10498944" y="3149589"/>
            <a:ext cx="3765978" cy="3862957"/>
          </a:xfrm>
          <a:prstGeom prst="rect">
            <a:avLst/>
          </a:prstGeom>
          <a:ln w="12700">
            <a:miter lim="400000"/>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Implicit Surface"/>
          <p:cNvSpPr txBox="1">
            <a:spLocks noGrp="1"/>
          </p:cNvSpPr>
          <p:nvPr>
            <p:ph type="title"/>
          </p:nvPr>
        </p:nvSpPr>
        <p:spPr>
          <a:prstGeom prst="rect">
            <a:avLst/>
          </a:prstGeom>
        </p:spPr>
        <p:txBody>
          <a:bodyPr/>
          <a:lstStyle/>
          <a:p>
            <a:r>
              <a:t>Implicit Surface</a:t>
            </a:r>
          </a:p>
        </p:txBody>
      </p:sp>
      <p:sp>
        <p:nvSpPr>
          <p:cNvPr id="327" name="A set of points satisfying an equation"/>
          <p:cNvSpPr txBox="1">
            <a:spLocks noGrp="1"/>
          </p:cNvSpPr>
          <p:nvPr>
            <p:ph idx="1"/>
          </p:nvPr>
        </p:nvSpPr>
        <p:spPr>
          <a:prstGeom prst="rect">
            <a:avLst/>
          </a:prstGeom>
        </p:spPr>
        <p:txBody>
          <a:bodyPr/>
          <a:lstStyle/>
          <a:p>
            <a:r>
              <a:t>A set of points satisfying an equation</a:t>
            </a:r>
          </a:p>
        </p:txBody>
      </p:sp>
      <p:pic>
        <p:nvPicPr>
          <p:cNvPr id="329" name="2-19" descr="2-19"/>
          <p:cNvPicPr>
            <a:picLocks noChangeAspect="1"/>
          </p:cNvPicPr>
          <p:nvPr/>
        </p:nvPicPr>
        <p:blipFill>
          <a:blip r:embed="rId2"/>
          <a:srcRect l="3798" t="12834" r="20252" b="10161"/>
          <a:stretch>
            <a:fillRect/>
          </a:stretch>
        </p:blipFill>
        <p:spPr>
          <a:xfrm>
            <a:off x="8875589" y="4118187"/>
            <a:ext cx="5093548" cy="4073032"/>
          </a:xfrm>
          <a:prstGeom prst="rect">
            <a:avLst/>
          </a:prstGeom>
          <a:ln w="12700">
            <a:miter lim="400000"/>
          </a:ln>
        </p:spPr>
      </p:pic>
      <p:pic>
        <p:nvPicPr>
          <p:cNvPr id="330" name="image40.pdf" descr="image40.pdf"/>
          <p:cNvPicPr>
            <a:picLocks noChangeAspect="1"/>
          </p:cNvPicPr>
          <p:nvPr/>
        </p:nvPicPr>
        <p:blipFill>
          <a:blip r:embed="rId3"/>
          <a:stretch>
            <a:fillRect/>
          </a:stretch>
        </p:blipFill>
        <p:spPr>
          <a:xfrm>
            <a:off x="6936157" y="3034453"/>
            <a:ext cx="3120250" cy="914402"/>
          </a:xfrm>
          <a:prstGeom prst="rect">
            <a:avLst/>
          </a:prstGeom>
          <a:ln w="12700">
            <a:miter lim="400000"/>
          </a:ln>
        </p:spPr>
      </p:pic>
      <p:sp>
        <p:nvSpPr>
          <p:cNvPr id="331" name="Function f is analogous to the total intensity of lights from candals."/>
          <p:cNvSpPr txBox="1"/>
          <p:nvPr/>
        </p:nvSpPr>
        <p:spPr>
          <a:xfrm>
            <a:off x="4335198" y="4875582"/>
            <a:ext cx="4574259" cy="13029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t>Function f is analogous to the total intensity of lights from candals.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Implicit Surface"/>
          <p:cNvSpPr txBox="1">
            <a:spLocks noGrp="1"/>
          </p:cNvSpPr>
          <p:nvPr>
            <p:ph type="title"/>
          </p:nvPr>
        </p:nvSpPr>
        <p:spPr>
          <a:prstGeom prst="rect">
            <a:avLst/>
          </a:prstGeom>
        </p:spPr>
        <p:txBody>
          <a:bodyPr/>
          <a:lstStyle/>
          <a:p>
            <a:r>
              <a:t>Implicit Surface</a:t>
            </a:r>
          </a:p>
        </p:txBody>
      </p:sp>
      <p:sp>
        <p:nvSpPr>
          <p:cNvPr id="333" name="Soft object, Blobby object, Metaball"/>
          <p:cNvSpPr txBox="1">
            <a:spLocks noGrp="1"/>
          </p:cNvSpPr>
          <p:nvPr>
            <p:ph idx="1"/>
          </p:nvPr>
        </p:nvSpPr>
        <p:spPr>
          <a:prstGeom prst="rect">
            <a:avLst/>
          </a:prstGeom>
        </p:spPr>
        <p:txBody>
          <a:bodyPr/>
          <a:lstStyle>
            <a:lvl1pPr marL="287866" indent="-287866">
              <a:lnSpc>
                <a:spcPct val="80000"/>
              </a:lnSpc>
              <a:defRPr sz="3400"/>
            </a:lvl1pPr>
          </a:lstStyle>
          <a:p>
            <a:r>
              <a:t>Soft object, Blobby object, Metaball</a:t>
            </a:r>
          </a:p>
        </p:txBody>
      </p:sp>
      <p:pic>
        <p:nvPicPr>
          <p:cNvPr id="335" name="image42.pdf" descr="image42.pdf"/>
          <p:cNvPicPr>
            <a:picLocks noChangeAspect="1"/>
          </p:cNvPicPr>
          <p:nvPr/>
        </p:nvPicPr>
        <p:blipFill>
          <a:blip r:embed="rId2"/>
          <a:stretch>
            <a:fillRect/>
          </a:stretch>
        </p:blipFill>
        <p:spPr>
          <a:xfrm>
            <a:off x="5019305" y="2926079"/>
            <a:ext cx="7084908" cy="4711984"/>
          </a:xfrm>
          <a:prstGeom prst="rect">
            <a:avLst/>
          </a:prstGeom>
          <a:ln w="12700">
            <a:miter lim="400000"/>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Implicit Surface"/>
          <p:cNvSpPr txBox="1">
            <a:spLocks noGrp="1"/>
          </p:cNvSpPr>
          <p:nvPr>
            <p:ph type="title"/>
          </p:nvPr>
        </p:nvSpPr>
        <p:spPr>
          <a:prstGeom prst="rect">
            <a:avLst/>
          </a:prstGeom>
        </p:spPr>
        <p:txBody>
          <a:bodyPr/>
          <a:lstStyle/>
          <a:p>
            <a:r>
              <a:t>Implicit Surface</a:t>
            </a:r>
          </a:p>
        </p:txBody>
      </p:sp>
      <p:sp>
        <p:nvSpPr>
          <p:cNvPr id="2" name="Content Placeholder 1">
            <a:extLst>
              <a:ext uri="{FF2B5EF4-FFF2-40B4-BE49-F238E27FC236}">
                <a16:creationId xmlns:a16="http://schemas.microsoft.com/office/drawing/2014/main" id="{ED7001FE-D7C8-6343-BDA7-CDBA2154C325}"/>
              </a:ext>
            </a:extLst>
          </p:cNvPr>
          <p:cNvSpPr>
            <a:spLocks noGrp="1"/>
          </p:cNvSpPr>
          <p:nvPr>
            <p:ph idx="1"/>
          </p:nvPr>
        </p:nvSpPr>
        <p:spPr/>
        <p:txBody>
          <a:bodyPr/>
          <a:lstStyle/>
          <a:p>
            <a:endParaRPr lang="en-US"/>
          </a:p>
        </p:txBody>
      </p:sp>
      <p:pic>
        <p:nvPicPr>
          <p:cNvPr id="338" name="implicitsurf4" descr="implicitsurf4"/>
          <p:cNvPicPr>
            <a:picLocks noChangeAspect="1"/>
          </p:cNvPicPr>
          <p:nvPr/>
        </p:nvPicPr>
        <p:blipFill>
          <a:blip r:embed="rId2"/>
          <a:stretch>
            <a:fillRect/>
          </a:stretch>
        </p:blipFill>
        <p:spPr>
          <a:xfrm>
            <a:off x="3251466" y="2926081"/>
            <a:ext cx="7369387" cy="4470401"/>
          </a:xfrm>
          <a:prstGeom prst="rect">
            <a:avLst/>
          </a:prstGeom>
          <a:ln w="12700">
            <a:miter lim="400000"/>
          </a:ln>
        </p:spPr>
      </p:pic>
      <p:pic>
        <p:nvPicPr>
          <p:cNvPr id="339" name="implicitsurf7" descr="implicitsurf7"/>
          <p:cNvPicPr>
            <a:picLocks noChangeAspect="1"/>
          </p:cNvPicPr>
          <p:nvPr/>
        </p:nvPicPr>
        <p:blipFill>
          <a:blip r:embed="rId3"/>
          <a:stretch>
            <a:fillRect/>
          </a:stretch>
        </p:blipFill>
        <p:spPr>
          <a:xfrm>
            <a:off x="11379465" y="2600960"/>
            <a:ext cx="2695787" cy="5310294"/>
          </a:xfrm>
          <a:prstGeom prst="rect">
            <a:avLst/>
          </a:prstGeom>
          <a:ln w="12700">
            <a:miter lim="400000"/>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3FFC0D-4C8E-124B-BE80-8F491AB8D892}"/>
              </a:ext>
            </a:extLst>
          </p:cNvPr>
          <p:cNvSpPr>
            <a:spLocks noGrp="1"/>
          </p:cNvSpPr>
          <p:nvPr>
            <p:ph type="ctrTitle"/>
          </p:nvPr>
        </p:nvSpPr>
        <p:spPr/>
        <p:txBody>
          <a:bodyPr/>
          <a:lstStyle/>
          <a:p>
            <a:r>
              <a:rPr lang="en-US" dirty="0"/>
              <a:t>In Practice</a:t>
            </a:r>
          </a:p>
        </p:txBody>
      </p:sp>
      <p:sp>
        <p:nvSpPr>
          <p:cNvPr id="5" name="Subtitle 4">
            <a:extLst>
              <a:ext uri="{FF2B5EF4-FFF2-40B4-BE49-F238E27FC236}">
                <a16:creationId xmlns:a16="http://schemas.microsoft.com/office/drawing/2014/main" id="{F56199DC-8FBD-1A46-817F-A80B8748359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06689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C53A3-F1B0-3441-BADD-CFB4CB6D2A0A}"/>
              </a:ext>
            </a:extLst>
          </p:cNvPr>
          <p:cNvSpPr>
            <a:spLocks noGrp="1"/>
          </p:cNvSpPr>
          <p:nvPr>
            <p:ph type="title"/>
          </p:nvPr>
        </p:nvSpPr>
        <p:spPr/>
        <p:txBody>
          <a:bodyPr/>
          <a:lstStyle/>
          <a:p>
            <a:r>
              <a:rPr lang="en-US" dirty="0"/>
              <a:t>Geometry Specification</a:t>
            </a:r>
          </a:p>
        </p:txBody>
      </p:sp>
      <p:sp>
        <p:nvSpPr>
          <p:cNvPr id="3" name="Content Placeholder 2">
            <a:extLst>
              <a:ext uri="{FF2B5EF4-FFF2-40B4-BE49-F238E27FC236}">
                <a16:creationId xmlns:a16="http://schemas.microsoft.com/office/drawing/2014/main" id="{38D6D75A-9598-EC40-A6BE-93F7233D2828}"/>
              </a:ext>
            </a:extLst>
          </p:cNvPr>
          <p:cNvSpPr>
            <a:spLocks noGrp="1"/>
          </p:cNvSpPr>
          <p:nvPr>
            <p:ph idx="1"/>
          </p:nvPr>
        </p:nvSpPr>
        <p:spPr/>
        <p:txBody>
          <a:bodyPr/>
          <a:lstStyle/>
          <a:p>
            <a:r>
              <a:rPr lang="en-US" dirty="0"/>
              <a:t>Primitives</a:t>
            </a:r>
          </a:p>
          <a:p>
            <a:pPr lvl="1"/>
            <a:r>
              <a:rPr lang="en-US" dirty="0"/>
              <a:t>Triangles</a:t>
            </a:r>
          </a:p>
          <a:p>
            <a:pPr lvl="1"/>
            <a:r>
              <a:rPr lang="en-US" dirty="0"/>
              <a:t>Lines</a:t>
            </a:r>
          </a:p>
          <a:p>
            <a:pPr lvl="1"/>
            <a:r>
              <a:rPr lang="en-US" dirty="0"/>
              <a:t>Points</a:t>
            </a:r>
          </a:p>
          <a:p>
            <a:pPr lvl="1"/>
            <a:r>
              <a:rPr lang="en-US" dirty="0"/>
              <a:t>Quads</a:t>
            </a:r>
          </a:p>
          <a:p>
            <a:r>
              <a:rPr lang="en-US" dirty="0"/>
              <a:t>Hardware compatibility</a:t>
            </a:r>
          </a:p>
          <a:p>
            <a:pPr lvl="1"/>
            <a:r>
              <a:rPr lang="en-US" dirty="0"/>
              <a:t>Vertex specifications</a:t>
            </a:r>
          </a:p>
          <a:p>
            <a:pPr lvl="2"/>
            <a:r>
              <a:rPr lang="en-US" dirty="0"/>
              <a:t>Including vertex attributes such as color, texture coordinates, …</a:t>
            </a:r>
          </a:p>
          <a:p>
            <a:pPr lvl="1"/>
            <a:r>
              <a:rPr lang="en-US" dirty="0"/>
              <a:t>Primitive specifications</a:t>
            </a:r>
          </a:p>
          <a:p>
            <a:pPr lvl="2"/>
            <a:r>
              <a:rPr lang="en-US" dirty="0"/>
              <a:t>Composing vertices to make primitives</a:t>
            </a:r>
          </a:p>
        </p:txBody>
      </p:sp>
    </p:spTree>
    <p:extLst>
      <p:ext uri="{BB962C8B-B14F-4D97-AF65-F5344CB8AC3E}">
        <p14:creationId xmlns:p14="http://schemas.microsoft.com/office/powerpoint/2010/main" val="1093843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438B6-6216-654B-B79E-6F1FC3DB39FE}"/>
              </a:ext>
            </a:extLst>
          </p:cNvPr>
          <p:cNvSpPr>
            <a:spLocks noGrp="1"/>
          </p:cNvSpPr>
          <p:nvPr>
            <p:ph type="title"/>
          </p:nvPr>
        </p:nvSpPr>
        <p:spPr/>
        <p:txBody>
          <a:bodyPr/>
          <a:lstStyle/>
          <a:p>
            <a:r>
              <a:rPr lang="en-US" dirty="0"/>
              <a:t>Vertex Specification</a:t>
            </a:r>
          </a:p>
        </p:txBody>
      </p:sp>
      <p:sp>
        <p:nvSpPr>
          <p:cNvPr id="3" name="Content Placeholder 2">
            <a:extLst>
              <a:ext uri="{FF2B5EF4-FFF2-40B4-BE49-F238E27FC236}">
                <a16:creationId xmlns:a16="http://schemas.microsoft.com/office/drawing/2014/main" id="{5E065D08-123F-674A-A614-0A30445EDE51}"/>
              </a:ext>
            </a:extLst>
          </p:cNvPr>
          <p:cNvSpPr>
            <a:spLocks noGrp="1"/>
          </p:cNvSpPr>
          <p:nvPr>
            <p:ph idx="1"/>
          </p:nvPr>
        </p:nvSpPr>
        <p:spPr/>
        <p:txBody>
          <a:bodyPr/>
          <a:lstStyle/>
          <a:p>
            <a:r>
              <a:rPr lang="en-US" dirty="0"/>
              <a:t>Vertex Stream</a:t>
            </a:r>
          </a:p>
          <a:p>
            <a:pPr lvl="1"/>
            <a:r>
              <a:rPr lang="en-US" dirty="0"/>
              <a:t>The set of data sent to graphics pipelines</a:t>
            </a:r>
          </a:p>
          <a:p>
            <a:pPr lvl="1"/>
            <a:r>
              <a:rPr lang="en-US" dirty="0"/>
              <a:t>Vertex attributes</a:t>
            </a:r>
          </a:p>
          <a:p>
            <a:r>
              <a:rPr lang="en-US" dirty="0"/>
              <a:t>OpenGL support various way to send vertices (and attributes) to pipeline</a:t>
            </a:r>
          </a:p>
          <a:p>
            <a:pPr lvl="1"/>
            <a:r>
              <a:rPr lang="en-US" dirty="0"/>
              <a:t>Vertex Array Object (VAO)</a:t>
            </a:r>
          </a:p>
          <a:p>
            <a:pPr lvl="1"/>
            <a:r>
              <a:rPr lang="en-US" dirty="0"/>
              <a:t>Vertex Buffer Object (VBO)</a:t>
            </a:r>
          </a:p>
          <a:p>
            <a:pPr lvl="2"/>
            <a:r>
              <a:rPr lang="en-US" dirty="0"/>
              <a:t>Resides in hardware memory</a:t>
            </a:r>
          </a:p>
          <a:p>
            <a:pPr lvl="2"/>
            <a:r>
              <a:rPr lang="en-US" dirty="0"/>
              <a:t>Much faster for rendering</a:t>
            </a:r>
          </a:p>
        </p:txBody>
      </p:sp>
      <p:pic>
        <p:nvPicPr>
          <p:cNvPr id="4" name="Picture 3">
            <a:extLst>
              <a:ext uri="{FF2B5EF4-FFF2-40B4-BE49-F238E27FC236}">
                <a16:creationId xmlns:a16="http://schemas.microsoft.com/office/drawing/2014/main" id="{98471F1B-C190-8D43-A1CD-3967F5F7AD02}"/>
              </a:ext>
            </a:extLst>
          </p:cNvPr>
          <p:cNvPicPr>
            <a:picLocks noChangeAspect="1"/>
          </p:cNvPicPr>
          <p:nvPr/>
        </p:nvPicPr>
        <p:blipFill>
          <a:blip r:embed="rId2"/>
          <a:stretch>
            <a:fillRect/>
          </a:stretch>
        </p:blipFill>
        <p:spPr>
          <a:xfrm>
            <a:off x="8060531" y="6146800"/>
            <a:ext cx="5715000" cy="2870200"/>
          </a:xfrm>
          <a:prstGeom prst="rect">
            <a:avLst/>
          </a:prstGeom>
        </p:spPr>
      </p:pic>
    </p:spTree>
    <p:extLst>
      <p:ext uri="{BB962C8B-B14F-4D97-AF65-F5344CB8AC3E}">
        <p14:creationId xmlns:p14="http://schemas.microsoft.com/office/powerpoint/2010/main" val="15141413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14ECD-379D-054C-AEFA-416077585827}"/>
              </a:ext>
            </a:extLst>
          </p:cNvPr>
          <p:cNvSpPr>
            <a:spLocks noGrp="1"/>
          </p:cNvSpPr>
          <p:nvPr>
            <p:ph type="title"/>
          </p:nvPr>
        </p:nvSpPr>
        <p:spPr/>
        <p:txBody>
          <a:bodyPr/>
          <a:lstStyle/>
          <a:p>
            <a:r>
              <a:rPr lang="en-US" dirty="0"/>
              <a:t>Major Terms</a:t>
            </a:r>
          </a:p>
        </p:txBody>
      </p:sp>
      <p:sp>
        <p:nvSpPr>
          <p:cNvPr id="3" name="Content Placeholder 2">
            <a:extLst>
              <a:ext uri="{FF2B5EF4-FFF2-40B4-BE49-F238E27FC236}">
                <a16:creationId xmlns:a16="http://schemas.microsoft.com/office/drawing/2014/main" id="{5C08F794-F408-BF49-8621-AA77A9D29400}"/>
              </a:ext>
            </a:extLst>
          </p:cNvPr>
          <p:cNvSpPr>
            <a:spLocks noGrp="1"/>
          </p:cNvSpPr>
          <p:nvPr>
            <p:ph idx="1"/>
          </p:nvPr>
        </p:nvSpPr>
        <p:spPr/>
        <p:txBody>
          <a:bodyPr>
            <a:normAutofit/>
          </a:bodyPr>
          <a:lstStyle/>
          <a:p>
            <a:r>
              <a:rPr lang="en-US" dirty="0"/>
              <a:t>Buffers</a:t>
            </a:r>
          </a:p>
          <a:p>
            <a:pPr lvl="1"/>
            <a:r>
              <a:rPr lang="en-US" dirty="0"/>
              <a:t>Hardware storage</a:t>
            </a:r>
          </a:p>
          <a:p>
            <a:pPr lvl="1"/>
            <a:r>
              <a:rPr lang="en-US" dirty="0"/>
              <a:t>Containing Data</a:t>
            </a:r>
          </a:p>
          <a:p>
            <a:r>
              <a:rPr lang="en-US" dirty="0"/>
              <a:t>Vertex Buffer Objects</a:t>
            </a:r>
          </a:p>
          <a:p>
            <a:pPr lvl="1"/>
            <a:r>
              <a:rPr lang="en-US" dirty="0"/>
              <a:t>Buffers</a:t>
            </a:r>
          </a:p>
          <a:p>
            <a:pPr lvl="1"/>
            <a:r>
              <a:rPr lang="en-US" dirty="0"/>
              <a:t>Buffers for vertex attributes</a:t>
            </a:r>
          </a:p>
          <a:p>
            <a:r>
              <a:rPr lang="en-US" dirty="0"/>
              <a:t>Vertex Array</a:t>
            </a:r>
          </a:p>
          <a:p>
            <a:pPr lvl="1"/>
            <a:r>
              <a:rPr lang="en-US" dirty="0"/>
              <a:t>Connection between buffers to Graphics Pipeline </a:t>
            </a:r>
          </a:p>
          <a:p>
            <a:pPr lvl="1"/>
            <a:r>
              <a:rPr lang="en-US" dirty="0"/>
              <a:t>Note: Rendering often needs many buffers at a time</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602552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olygonal Representation"/>
          <p:cNvSpPr txBox="1">
            <a:spLocks noGrp="1"/>
          </p:cNvSpPr>
          <p:nvPr>
            <p:ph type="title"/>
          </p:nvPr>
        </p:nvSpPr>
        <p:spPr>
          <a:prstGeom prst="rect">
            <a:avLst/>
          </a:prstGeom>
        </p:spPr>
        <p:txBody>
          <a:bodyPr/>
          <a:lstStyle>
            <a:lvl1pPr defTabSz="566674">
              <a:defRPr sz="5626">
                <a:effectLst>
                  <a:outerShdw blurRad="36957" dist="36957" dir="2700000" rotWithShape="0">
                    <a:srgbClr val="000000">
                      <a:alpha val="70000"/>
                    </a:srgbClr>
                  </a:outerShdw>
                </a:effectLst>
              </a:defRPr>
            </a:lvl1pPr>
          </a:lstStyle>
          <a:p>
            <a:r>
              <a:t>Polygonal Representation</a:t>
            </a:r>
          </a:p>
        </p:txBody>
      </p:sp>
      <p:sp>
        <p:nvSpPr>
          <p:cNvPr id="112" name="Boundary representations…"/>
          <p:cNvSpPr txBox="1">
            <a:spLocks noGrp="1"/>
          </p:cNvSpPr>
          <p:nvPr>
            <p:ph idx="1"/>
          </p:nvPr>
        </p:nvSpPr>
        <p:spPr>
          <a:prstGeom prst="rect">
            <a:avLst/>
          </a:prstGeom>
        </p:spPr>
        <p:txBody>
          <a:bodyPr/>
          <a:lstStyle/>
          <a:p>
            <a:r>
              <a:t>Boundary representations</a:t>
            </a:r>
          </a:p>
          <a:p>
            <a:pPr lvl="1"/>
            <a:r>
              <a:t>describe a 3D object as a set of surfaces that separate the object interior from the environment</a:t>
            </a:r>
          </a:p>
          <a:p>
            <a:pPr lvl="1"/>
            <a:r>
              <a:t>cf) solid models, space-partitioning representations, …</a:t>
            </a:r>
          </a:p>
          <a:p>
            <a:r>
              <a:t>Mesh of polygonal facets</a:t>
            </a:r>
          </a:p>
          <a:p>
            <a:pPr lvl="1"/>
            <a:r>
              <a:t>sets of surface polygons</a:t>
            </a:r>
          </a:p>
          <a:p>
            <a:pPr lvl="1"/>
            <a:r>
              <a:t>standard graphics objects</a:t>
            </a:r>
          </a:p>
          <a:p>
            <a:r>
              <a:t>Curved surfaces are approximated</a:t>
            </a:r>
          </a:p>
        </p:txBody>
      </p:sp>
      <p:pic>
        <p:nvPicPr>
          <p:cNvPr id="114" name="2-03" descr="2-03"/>
          <p:cNvPicPr>
            <a:picLocks noChangeAspect="1"/>
          </p:cNvPicPr>
          <p:nvPr/>
        </p:nvPicPr>
        <p:blipFill>
          <a:blip r:embed="rId2"/>
          <a:srcRect l="1810" r="4240" b="18971"/>
          <a:stretch>
            <a:fillRect/>
          </a:stretch>
        </p:blipFill>
        <p:spPr>
          <a:xfrm>
            <a:off x="4559301" y="7224889"/>
            <a:ext cx="8780499" cy="2641424"/>
          </a:xfrm>
          <a:prstGeom prst="rect">
            <a:avLst/>
          </a:prstGeom>
          <a:ln w="12700">
            <a:miter lim="400000"/>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94A48-2F75-4E48-B6A7-47A9F585E480}"/>
              </a:ext>
            </a:extLst>
          </p:cNvPr>
          <p:cNvSpPr>
            <a:spLocks noGrp="1"/>
          </p:cNvSpPr>
          <p:nvPr>
            <p:ph type="title"/>
          </p:nvPr>
        </p:nvSpPr>
        <p:spPr/>
        <p:txBody>
          <a:bodyPr/>
          <a:lstStyle/>
          <a:p>
            <a:r>
              <a:rPr lang="en-US" dirty="0"/>
              <a:t>Vertex Buffer Object</a:t>
            </a:r>
          </a:p>
        </p:txBody>
      </p:sp>
      <p:sp>
        <p:nvSpPr>
          <p:cNvPr id="3" name="Content Placeholder 2">
            <a:extLst>
              <a:ext uri="{FF2B5EF4-FFF2-40B4-BE49-F238E27FC236}">
                <a16:creationId xmlns:a16="http://schemas.microsoft.com/office/drawing/2014/main" id="{CD7D8B08-0B13-D940-8FD9-B7B7108980AD}"/>
              </a:ext>
            </a:extLst>
          </p:cNvPr>
          <p:cNvSpPr>
            <a:spLocks noGrp="1"/>
          </p:cNvSpPr>
          <p:nvPr>
            <p:ph idx="1"/>
          </p:nvPr>
        </p:nvSpPr>
        <p:spPr/>
        <p:txBody>
          <a:bodyPr/>
          <a:lstStyle/>
          <a:p>
            <a:endParaRPr lang="en-US" dirty="0"/>
          </a:p>
        </p:txBody>
      </p:sp>
      <p:sp>
        <p:nvSpPr>
          <p:cNvPr id="5" name="Rounded Rectangle 4">
            <a:extLst>
              <a:ext uri="{FF2B5EF4-FFF2-40B4-BE49-F238E27FC236}">
                <a16:creationId xmlns:a16="http://schemas.microsoft.com/office/drawing/2014/main" id="{7C4D22F6-23AE-4344-826B-B1C4B02933BE}"/>
              </a:ext>
            </a:extLst>
          </p:cNvPr>
          <p:cNvSpPr/>
          <p:nvPr/>
        </p:nvSpPr>
        <p:spPr>
          <a:xfrm>
            <a:off x="7844398" y="1857829"/>
            <a:ext cx="6874404" cy="7302500"/>
          </a:xfrm>
          <a:prstGeom prst="roundRect">
            <a:avLst>
              <a:gd name="adj" fmla="val 814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0" dirty="0"/>
              <a:t>GPU</a:t>
            </a:r>
          </a:p>
        </p:txBody>
      </p:sp>
      <p:sp>
        <p:nvSpPr>
          <p:cNvPr id="6" name="Rectangle 5">
            <a:extLst>
              <a:ext uri="{FF2B5EF4-FFF2-40B4-BE49-F238E27FC236}">
                <a16:creationId xmlns:a16="http://schemas.microsoft.com/office/drawing/2014/main" id="{54E80310-1052-B940-94EA-F836411C81D9}"/>
              </a:ext>
            </a:extLst>
          </p:cNvPr>
          <p:cNvSpPr/>
          <p:nvPr/>
        </p:nvSpPr>
        <p:spPr>
          <a:xfrm>
            <a:off x="8191690" y="3115129"/>
            <a:ext cx="2113981" cy="3213100"/>
          </a:xfrm>
          <a:prstGeom prst="rect">
            <a:avLst/>
          </a:prstGeom>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CAFA656-5402-2042-A781-A1CCAA1D4945}"/>
              </a:ext>
            </a:extLst>
          </p:cNvPr>
          <p:cNvSpPr/>
          <p:nvPr/>
        </p:nvSpPr>
        <p:spPr>
          <a:xfrm>
            <a:off x="8191690" y="3115130"/>
            <a:ext cx="2113981" cy="5969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Buffer id:1</a:t>
            </a:r>
          </a:p>
        </p:txBody>
      </p:sp>
      <p:sp>
        <p:nvSpPr>
          <p:cNvPr id="8" name="TextBox 7">
            <a:extLst>
              <a:ext uri="{FF2B5EF4-FFF2-40B4-BE49-F238E27FC236}">
                <a16:creationId xmlns:a16="http://schemas.microsoft.com/office/drawing/2014/main" id="{58A1353A-3B3E-DD4D-8086-F7A2AADD264A}"/>
              </a:ext>
            </a:extLst>
          </p:cNvPr>
          <p:cNvSpPr txBox="1"/>
          <p:nvPr/>
        </p:nvSpPr>
        <p:spPr>
          <a:xfrm>
            <a:off x="5246266" y="3167359"/>
            <a:ext cx="1242648" cy="492443"/>
          </a:xfrm>
          <a:prstGeom prst="rect">
            <a:avLst/>
          </a:prstGeom>
          <a:noFill/>
        </p:spPr>
        <p:txBody>
          <a:bodyPr wrap="none" rtlCol="0">
            <a:spAutoFit/>
          </a:bodyPr>
          <a:lstStyle/>
          <a:p>
            <a:r>
              <a:rPr lang="en-US" dirty="0"/>
              <a:t>vboID1</a:t>
            </a:r>
          </a:p>
        </p:txBody>
      </p:sp>
      <p:cxnSp>
        <p:nvCxnSpPr>
          <p:cNvPr id="10" name="Straight Arrow Connector 9">
            <a:extLst>
              <a:ext uri="{FF2B5EF4-FFF2-40B4-BE49-F238E27FC236}">
                <a16:creationId xmlns:a16="http://schemas.microsoft.com/office/drawing/2014/main" id="{6ECA56B6-9D75-044F-920D-D5F5CF930DA4}"/>
              </a:ext>
            </a:extLst>
          </p:cNvPr>
          <p:cNvCxnSpPr>
            <a:cxnSpLocks/>
            <a:stCxn id="7" idx="1"/>
            <a:endCxn id="8" idx="3"/>
          </p:cNvCxnSpPr>
          <p:nvPr/>
        </p:nvCxnSpPr>
        <p:spPr>
          <a:xfrm flipH="1">
            <a:off x="6488915" y="3413580"/>
            <a:ext cx="1702775"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7AEAC3D-4260-B047-9E78-5F854BB92237}"/>
              </a:ext>
            </a:extLst>
          </p:cNvPr>
          <p:cNvSpPr/>
          <p:nvPr/>
        </p:nvSpPr>
        <p:spPr>
          <a:xfrm>
            <a:off x="5735969" y="3782476"/>
            <a:ext cx="1592120" cy="2291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Vertex Data</a:t>
            </a:r>
          </a:p>
        </p:txBody>
      </p:sp>
      <p:sp>
        <p:nvSpPr>
          <p:cNvPr id="14" name="TextBox 13">
            <a:extLst>
              <a:ext uri="{FF2B5EF4-FFF2-40B4-BE49-F238E27FC236}">
                <a16:creationId xmlns:a16="http://schemas.microsoft.com/office/drawing/2014/main" id="{74D2E4C6-5D65-6547-99F0-A50F0B2A380C}"/>
              </a:ext>
            </a:extLst>
          </p:cNvPr>
          <p:cNvSpPr txBox="1"/>
          <p:nvPr/>
        </p:nvSpPr>
        <p:spPr>
          <a:xfrm>
            <a:off x="3037659" y="4075091"/>
            <a:ext cx="1874231" cy="492443"/>
          </a:xfrm>
          <a:prstGeom prst="rect">
            <a:avLst/>
          </a:prstGeom>
          <a:noFill/>
        </p:spPr>
        <p:txBody>
          <a:bodyPr wrap="none" rtlCol="0">
            <a:spAutoFit/>
          </a:bodyPr>
          <a:lstStyle/>
          <a:p>
            <a:r>
              <a:rPr lang="en-US" dirty="0" err="1"/>
              <a:t>GenBuffers</a:t>
            </a:r>
            <a:endParaRPr lang="en-US" dirty="0"/>
          </a:p>
        </p:txBody>
      </p:sp>
      <p:sp>
        <p:nvSpPr>
          <p:cNvPr id="15" name="TextBox 14">
            <a:extLst>
              <a:ext uri="{FF2B5EF4-FFF2-40B4-BE49-F238E27FC236}">
                <a16:creationId xmlns:a16="http://schemas.microsoft.com/office/drawing/2014/main" id="{A577D321-12D6-6749-B168-BFB2D86ADA86}"/>
              </a:ext>
            </a:extLst>
          </p:cNvPr>
          <p:cNvSpPr txBox="1"/>
          <p:nvPr/>
        </p:nvSpPr>
        <p:spPr>
          <a:xfrm>
            <a:off x="3102581" y="4722094"/>
            <a:ext cx="1744388" cy="492443"/>
          </a:xfrm>
          <a:prstGeom prst="rect">
            <a:avLst/>
          </a:prstGeom>
          <a:noFill/>
        </p:spPr>
        <p:txBody>
          <a:bodyPr wrap="none" rtlCol="0">
            <a:spAutoFit/>
          </a:bodyPr>
          <a:lstStyle/>
          <a:p>
            <a:r>
              <a:rPr lang="en-US" dirty="0" err="1"/>
              <a:t>BindBuffer</a:t>
            </a:r>
            <a:endParaRPr lang="en-US" dirty="0"/>
          </a:p>
        </p:txBody>
      </p:sp>
      <p:sp>
        <p:nvSpPr>
          <p:cNvPr id="16" name="TextBox 15">
            <a:extLst>
              <a:ext uri="{FF2B5EF4-FFF2-40B4-BE49-F238E27FC236}">
                <a16:creationId xmlns:a16="http://schemas.microsoft.com/office/drawing/2014/main" id="{A4CC3332-BD48-9441-BC16-E78B05CBC463}"/>
              </a:ext>
            </a:extLst>
          </p:cNvPr>
          <p:cNvSpPr txBox="1"/>
          <p:nvPr/>
        </p:nvSpPr>
        <p:spPr>
          <a:xfrm>
            <a:off x="3037658" y="5437408"/>
            <a:ext cx="1781258" cy="492443"/>
          </a:xfrm>
          <a:prstGeom prst="rect">
            <a:avLst/>
          </a:prstGeom>
          <a:noFill/>
        </p:spPr>
        <p:txBody>
          <a:bodyPr wrap="none" rtlCol="0">
            <a:spAutoFit/>
          </a:bodyPr>
          <a:lstStyle/>
          <a:p>
            <a:r>
              <a:rPr lang="en-US" dirty="0" err="1"/>
              <a:t>BufferData</a:t>
            </a:r>
            <a:endParaRPr lang="en-US" dirty="0"/>
          </a:p>
        </p:txBody>
      </p:sp>
      <p:sp>
        <p:nvSpPr>
          <p:cNvPr id="17" name="Rounded Rectangle 16">
            <a:extLst>
              <a:ext uri="{FF2B5EF4-FFF2-40B4-BE49-F238E27FC236}">
                <a16:creationId xmlns:a16="http://schemas.microsoft.com/office/drawing/2014/main" id="{8D95959C-27DA-D44F-ADC6-108586A23F3F}"/>
              </a:ext>
            </a:extLst>
          </p:cNvPr>
          <p:cNvSpPr/>
          <p:nvPr/>
        </p:nvSpPr>
        <p:spPr>
          <a:xfrm>
            <a:off x="12645415" y="4200979"/>
            <a:ext cx="1879494" cy="2616200"/>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Vertex </a:t>
            </a:r>
            <a:r>
              <a:rPr lang="en-US" dirty="0" err="1">
                <a:solidFill>
                  <a:schemeClr val="tx1"/>
                </a:solidFill>
              </a:rPr>
              <a:t>Shader</a:t>
            </a:r>
            <a:endParaRPr lang="en-US" dirty="0">
              <a:solidFill>
                <a:schemeClr val="tx1"/>
              </a:solidFill>
            </a:endParaRPr>
          </a:p>
          <a:p>
            <a:pPr algn="ctr"/>
            <a:endParaRPr lang="en-US" dirty="0"/>
          </a:p>
        </p:txBody>
      </p:sp>
      <p:sp>
        <p:nvSpPr>
          <p:cNvPr id="18" name="Rectangle 17">
            <a:extLst>
              <a:ext uri="{FF2B5EF4-FFF2-40B4-BE49-F238E27FC236}">
                <a16:creationId xmlns:a16="http://schemas.microsoft.com/office/drawing/2014/main" id="{3DC670EA-CA40-954D-A591-9CDF84336147}"/>
              </a:ext>
            </a:extLst>
          </p:cNvPr>
          <p:cNvSpPr/>
          <p:nvPr/>
        </p:nvSpPr>
        <p:spPr>
          <a:xfrm>
            <a:off x="12828612" y="5246525"/>
            <a:ext cx="1582467" cy="4888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Attr0</a:t>
            </a:r>
          </a:p>
        </p:txBody>
      </p:sp>
      <p:sp>
        <p:nvSpPr>
          <p:cNvPr id="19" name="Right Arrow 18">
            <a:extLst>
              <a:ext uri="{FF2B5EF4-FFF2-40B4-BE49-F238E27FC236}">
                <a16:creationId xmlns:a16="http://schemas.microsoft.com/office/drawing/2014/main" id="{715CC8BF-3641-7341-9D8B-AA8A61A16F98}"/>
              </a:ext>
            </a:extLst>
          </p:cNvPr>
          <p:cNvSpPr/>
          <p:nvPr/>
        </p:nvSpPr>
        <p:spPr>
          <a:xfrm>
            <a:off x="7293814" y="4588331"/>
            <a:ext cx="897874" cy="867575"/>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A3E89A2-D244-1E43-A644-FC945E8758F5}"/>
              </a:ext>
            </a:extLst>
          </p:cNvPr>
          <p:cNvSpPr/>
          <p:nvPr/>
        </p:nvSpPr>
        <p:spPr>
          <a:xfrm>
            <a:off x="12825034" y="5929849"/>
            <a:ext cx="1582467" cy="4888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Attr1</a:t>
            </a:r>
          </a:p>
        </p:txBody>
      </p:sp>
      <p:sp>
        <p:nvSpPr>
          <p:cNvPr id="23" name="Rectangle 22">
            <a:extLst>
              <a:ext uri="{FF2B5EF4-FFF2-40B4-BE49-F238E27FC236}">
                <a16:creationId xmlns:a16="http://schemas.microsoft.com/office/drawing/2014/main" id="{791408D2-8D49-524E-BB63-795C797B397A}"/>
              </a:ext>
            </a:extLst>
          </p:cNvPr>
          <p:cNvSpPr/>
          <p:nvPr/>
        </p:nvSpPr>
        <p:spPr>
          <a:xfrm>
            <a:off x="8191688" y="6613107"/>
            <a:ext cx="2121084" cy="2120454"/>
          </a:xfrm>
          <a:prstGeom prst="rect">
            <a:avLst/>
          </a:prstGeom>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0665AC-DC22-EF4E-9057-BD4B5C5621D4}"/>
              </a:ext>
            </a:extLst>
          </p:cNvPr>
          <p:cNvSpPr/>
          <p:nvPr/>
        </p:nvSpPr>
        <p:spPr>
          <a:xfrm>
            <a:off x="8191688" y="6613107"/>
            <a:ext cx="2121084" cy="393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Buffer id:2</a:t>
            </a:r>
          </a:p>
        </p:txBody>
      </p:sp>
      <p:sp>
        <p:nvSpPr>
          <p:cNvPr id="26" name="TextBox 25">
            <a:extLst>
              <a:ext uri="{FF2B5EF4-FFF2-40B4-BE49-F238E27FC236}">
                <a16:creationId xmlns:a16="http://schemas.microsoft.com/office/drawing/2014/main" id="{03C67269-7041-F64A-805A-CD0610B9AAB6}"/>
              </a:ext>
            </a:extLst>
          </p:cNvPr>
          <p:cNvSpPr txBox="1"/>
          <p:nvPr/>
        </p:nvSpPr>
        <p:spPr>
          <a:xfrm>
            <a:off x="5199778" y="6443126"/>
            <a:ext cx="1242648" cy="492443"/>
          </a:xfrm>
          <a:prstGeom prst="rect">
            <a:avLst/>
          </a:prstGeom>
          <a:noFill/>
        </p:spPr>
        <p:txBody>
          <a:bodyPr wrap="none" rtlCol="0">
            <a:spAutoFit/>
          </a:bodyPr>
          <a:lstStyle/>
          <a:p>
            <a:r>
              <a:rPr lang="en-US" dirty="0"/>
              <a:t>vboID2</a:t>
            </a:r>
          </a:p>
        </p:txBody>
      </p:sp>
      <p:cxnSp>
        <p:nvCxnSpPr>
          <p:cNvPr id="27" name="Straight Arrow Connector 26">
            <a:extLst>
              <a:ext uri="{FF2B5EF4-FFF2-40B4-BE49-F238E27FC236}">
                <a16:creationId xmlns:a16="http://schemas.microsoft.com/office/drawing/2014/main" id="{F66747AD-1399-BD4F-937A-3E0DBEB114A4}"/>
              </a:ext>
            </a:extLst>
          </p:cNvPr>
          <p:cNvCxnSpPr>
            <a:cxnSpLocks/>
          </p:cNvCxnSpPr>
          <p:nvPr/>
        </p:nvCxnSpPr>
        <p:spPr>
          <a:xfrm flipH="1">
            <a:off x="6442427" y="6710240"/>
            <a:ext cx="1702774"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C49CC62-7953-E34A-94C3-97A0FC56C06D}"/>
              </a:ext>
            </a:extLst>
          </p:cNvPr>
          <p:cNvSpPr/>
          <p:nvPr/>
        </p:nvSpPr>
        <p:spPr>
          <a:xfrm>
            <a:off x="5678150" y="7223576"/>
            <a:ext cx="1592120" cy="1778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Vertex Color</a:t>
            </a:r>
          </a:p>
        </p:txBody>
      </p:sp>
      <p:sp>
        <p:nvSpPr>
          <p:cNvPr id="29" name="TextBox 28">
            <a:extLst>
              <a:ext uri="{FF2B5EF4-FFF2-40B4-BE49-F238E27FC236}">
                <a16:creationId xmlns:a16="http://schemas.microsoft.com/office/drawing/2014/main" id="{BA57092F-10A9-2A4C-970E-204607421D0C}"/>
              </a:ext>
            </a:extLst>
          </p:cNvPr>
          <p:cNvSpPr txBox="1"/>
          <p:nvPr/>
        </p:nvSpPr>
        <p:spPr>
          <a:xfrm>
            <a:off x="2992588" y="6396294"/>
            <a:ext cx="1874231" cy="492443"/>
          </a:xfrm>
          <a:prstGeom prst="rect">
            <a:avLst/>
          </a:prstGeom>
          <a:noFill/>
        </p:spPr>
        <p:txBody>
          <a:bodyPr wrap="none" rtlCol="0">
            <a:spAutoFit/>
          </a:bodyPr>
          <a:lstStyle/>
          <a:p>
            <a:r>
              <a:rPr lang="en-US" dirty="0" err="1"/>
              <a:t>GenBuffers</a:t>
            </a:r>
            <a:endParaRPr lang="en-US" dirty="0"/>
          </a:p>
        </p:txBody>
      </p:sp>
      <p:sp>
        <p:nvSpPr>
          <p:cNvPr id="30" name="TextBox 29">
            <a:extLst>
              <a:ext uri="{FF2B5EF4-FFF2-40B4-BE49-F238E27FC236}">
                <a16:creationId xmlns:a16="http://schemas.microsoft.com/office/drawing/2014/main" id="{F097B95E-25AC-9E46-9CB9-1468EDA8F0B6}"/>
              </a:ext>
            </a:extLst>
          </p:cNvPr>
          <p:cNvSpPr txBox="1"/>
          <p:nvPr/>
        </p:nvSpPr>
        <p:spPr>
          <a:xfrm>
            <a:off x="3057509" y="7043297"/>
            <a:ext cx="1744388" cy="492443"/>
          </a:xfrm>
          <a:prstGeom prst="rect">
            <a:avLst/>
          </a:prstGeom>
          <a:noFill/>
        </p:spPr>
        <p:txBody>
          <a:bodyPr wrap="none" rtlCol="0">
            <a:spAutoFit/>
          </a:bodyPr>
          <a:lstStyle/>
          <a:p>
            <a:r>
              <a:rPr lang="en-US" dirty="0" err="1"/>
              <a:t>BindBuffer</a:t>
            </a:r>
            <a:endParaRPr lang="en-US" dirty="0"/>
          </a:p>
        </p:txBody>
      </p:sp>
      <p:sp>
        <p:nvSpPr>
          <p:cNvPr id="31" name="TextBox 30">
            <a:extLst>
              <a:ext uri="{FF2B5EF4-FFF2-40B4-BE49-F238E27FC236}">
                <a16:creationId xmlns:a16="http://schemas.microsoft.com/office/drawing/2014/main" id="{A8D8E46A-9F10-3744-A7B1-25CC944DD1C0}"/>
              </a:ext>
            </a:extLst>
          </p:cNvPr>
          <p:cNvSpPr txBox="1"/>
          <p:nvPr/>
        </p:nvSpPr>
        <p:spPr>
          <a:xfrm>
            <a:off x="2992586" y="7758611"/>
            <a:ext cx="1781258" cy="492443"/>
          </a:xfrm>
          <a:prstGeom prst="rect">
            <a:avLst/>
          </a:prstGeom>
          <a:noFill/>
        </p:spPr>
        <p:txBody>
          <a:bodyPr wrap="none" rtlCol="0">
            <a:spAutoFit/>
          </a:bodyPr>
          <a:lstStyle/>
          <a:p>
            <a:r>
              <a:rPr lang="en-US" dirty="0" err="1"/>
              <a:t>BufferData</a:t>
            </a:r>
            <a:endParaRPr lang="en-US" dirty="0"/>
          </a:p>
        </p:txBody>
      </p:sp>
      <p:sp>
        <p:nvSpPr>
          <p:cNvPr id="32" name="Right Arrow 31">
            <a:extLst>
              <a:ext uri="{FF2B5EF4-FFF2-40B4-BE49-F238E27FC236}">
                <a16:creationId xmlns:a16="http://schemas.microsoft.com/office/drawing/2014/main" id="{88DE4914-75D9-5D42-AFEE-391CC43ADC3C}"/>
              </a:ext>
            </a:extLst>
          </p:cNvPr>
          <p:cNvSpPr/>
          <p:nvPr/>
        </p:nvSpPr>
        <p:spPr>
          <a:xfrm>
            <a:off x="7235995" y="7516096"/>
            <a:ext cx="897874" cy="867575"/>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A5644D6-189A-DF45-AED7-CAA1C6170B9E}"/>
              </a:ext>
            </a:extLst>
          </p:cNvPr>
          <p:cNvSpPr/>
          <p:nvPr/>
        </p:nvSpPr>
        <p:spPr>
          <a:xfrm>
            <a:off x="8059521" y="3043476"/>
            <a:ext cx="2403127" cy="3372337"/>
          </a:xfrm>
          <a:prstGeom prst="rect">
            <a:avLst/>
          </a:prstGeom>
          <a:noFill/>
          <a:ln w="762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5B380B7-8D4D-2C4A-8C1D-4863521E6433}"/>
              </a:ext>
            </a:extLst>
          </p:cNvPr>
          <p:cNvSpPr/>
          <p:nvPr/>
        </p:nvSpPr>
        <p:spPr>
          <a:xfrm>
            <a:off x="8059520" y="6530783"/>
            <a:ext cx="2403126" cy="2284375"/>
          </a:xfrm>
          <a:prstGeom prst="rect">
            <a:avLst/>
          </a:prstGeom>
          <a:noFill/>
          <a:ln w="762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n Arrow 35">
            <a:extLst>
              <a:ext uri="{FF2B5EF4-FFF2-40B4-BE49-F238E27FC236}">
                <a16:creationId xmlns:a16="http://schemas.microsoft.com/office/drawing/2014/main" id="{5F71246C-08D7-0443-9F46-40B4FE635C62}"/>
              </a:ext>
            </a:extLst>
          </p:cNvPr>
          <p:cNvSpPr/>
          <p:nvPr/>
        </p:nvSpPr>
        <p:spPr>
          <a:xfrm>
            <a:off x="13352802" y="6888736"/>
            <a:ext cx="571500" cy="1030622"/>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578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3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4" grpId="0"/>
      <p:bldP spid="15" grpId="0"/>
      <p:bldP spid="16" grpId="0"/>
      <p:bldP spid="19" grpId="0" animBg="1"/>
      <p:bldP spid="23" grpId="0" animBg="1"/>
      <p:bldP spid="24" grpId="0" animBg="1"/>
      <p:bldP spid="26" grpId="0"/>
      <p:bldP spid="29" grpId="0"/>
      <p:bldP spid="30" grpId="0"/>
      <p:bldP spid="31" grpId="0"/>
      <p:bldP spid="32" grpId="0" animBg="1"/>
      <p:bldP spid="33" grpId="0" animBg="1"/>
      <p:bldP spid="33" grpId="1" animBg="1"/>
      <p:bldP spid="3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94A48-2F75-4E48-B6A7-47A9F585E480}"/>
              </a:ext>
            </a:extLst>
          </p:cNvPr>
          <p:cNvSpPr>
            <a:spLocks noGrp="1"/>
          </p:cNvSpPr>
          <p:nvPr>
            <p:ph type="title"/>
          </p:nvPr>
        </p:nvSpPr>
        <p:spPr/>
        <p:txBody>
          <a:bodyPr/>
          <a:lstStyle/>
          <a:p>
            <a:r>
              <a:rPr lang="en-US" dirty="0"/>
              <a:t>Vertex Buffer Array</a:t>
            </a:r>
          </a:p>
        </p:txBody>
      </p:sp>
      <p:sp>
        <p:nvSpPr>
          <p:cNvPr id="5" name="Rounded Rectangle 4">
            <a:extLst>
              <a:ext uri="{FF2B5EF4-FFF2-40B4-BE49-F238E27FC236}">
                <a16:creationId xmlns:a16="http://schemas.microsoft.com/office/drawing/2014/main" id="{7C4D22F6-23AE-4344-826B-B1C4B02933BE}"/>
              </a:ext>
            </a:extLst>
          </p:cNvPr>
          <p:cNvSpPr/>
          <p:nvPr/>
        </p:nvSpPr>
        <p:spPr>
          <a:xfrm>
            <a:off x="7572488" y="1841500"/>
            <a:ext cx="7015844" cy="7302500"/>
          </a:xfrm>
          <a:prstGeom prst="roundRect">
            <a:avLst>
              <a:gd name="adj" fmla="val 814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0" dirty="0"/>
              <a:t>GPU</a:t>
            </a:r>
          </a:p>
        </p:txBody>
      </p:sp>
      <p:sp>
        <p:nvSpPr>
          <p:cNvPr id="6" name="Rectangle 5">
            <a:extLst>
              <a:ext uri="{FF2B5EF4-FFF2-40B4-BE49-F238E27FC236}">
                <a16:creationId xmlns:a16="http://schemas.microsoft.com/office/drawing/2014/main" id="{54E80310-1052-B940-94EA-F836411C81D9}"/>
              </a:ext>
            </a:extLst>
          </p:cNvPr>
          <p:cNvSpPr/>
          <p:nvPr/>
        </p:nvSpPr>
        <p:spPr>
          <a:xfrm>
            <a:off x="7868420" y="3076428"/>
            <a:ext cx="2103535" cy="3213100"/>
          </a:xfrm>
          <a:prstGeom prst="rect">
            <a:avLst/>
          </a:prstGeom>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AFA656-5402-2042-A781-A1CCAA1D4945}"/>
              </a:ext>
            </a:extLst>
          </p:cNvPr>
          <p:cNvSpPr/>
          <p:nvPr/>
        </p:nvSpPr>
        <p:spPr>
          <a:xfrm>
            <a:off x="7868420" y="3076429"/>
            <a:ext cx="2103535" cy="5969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Buffer id:1</a:t>
            </a:r>
          </a:p>
        </p:txBody>
      </p:sp>
      <p:sp>
        <p:nvSpPr>
          <p:cNvPr id="8" name="TextBox 7">
            <a:extLst>
              <a:ext uri="{FF2B5EF4-FFF2-40B4-BE49-F238E27FC236}">
                <a16:creationId xmlns:a16="http://schemas.microsoft.com/office/drawing/2014/main" id="{58A1353A-3B3E-DD4D-8086-F7A2AADD264A}"/>
              </a:ext>
            </a:extLst>
          </p:cNvPr>
          <p:cNvSpPr txBox="1"/>
          <p:nvPr/>
        </p:nvSpPr>
        <p:spPr>
          <a:xfrm>
            <a:off x="6131108" y="3151030"/>
            <a:ext cx="1242648" cy="492443"/>
          </a:xfrm>
          <a:prstGeom prst="rect">
            <a:avLst/>
          </a:prstGeom>
          <a:noFill/>
        </p:spPr>
        <p:txBody>
          <a:bodyPr wrap="none" rtlCol="0">
            <a:spAutoFit/>
          </a:bodyPr>
          <a:lstStyle/>
          <a:p>
            <a:r>
              <a:rPr lang="en-US" dirty="0"/>
              <a:t>vboID1</a:t>
            </a:r>
          </a:p>
        </p:txBody>
      </p:sp>
      <p:cxnSp>
        <p:nvCxnSpPr>
          <p:cNvPr id="10" name="Straight Arrow Connector 9">
            <a:extLst>
              <a:ext uri="{FF2B5EF4-FFF2-40B4-BE49-F238E27FC236}">
                <a16:creationId xmlns:a16="http://schemas.microsoft.com/office/drawing/2014/main" id="{6ECA56B6-9D75-044F-920D-D5F5CF930DA4}"/>
              </a:ext>
            </a:extLst>
          </p:cNvPr>
          <p:cNvCxnSpPr>
            <a:cxnSpLocks/>
            <a:stCxn id="7" idx="1"/>
            <a:endCxn id="8" idx="3"/>
          </p:cNvCxnSpPr>
          <p:nvPr/>
        </p:nvCxnSpPr>
        <p:spPr>
          <a:xfrm flipH="1">
            <a:off x="7373757" y="3374879"/>
            <a:ext cx="494663" cy="22372"/>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498CB76-DDF2-7B4A-A7BC-D18099C179B2}"/>
              </a:ext>
            </a:extLst>
          </p:cNvPr>
          <p:cNvSpPr/>
          <p:nvPr/>
        </p:nvSpPr>
        <p:spPr>
          <a:xfrm>
            <a:off x="7770046" y="2990295"/>
            <a:ext cx="2296882" cy="3372337"/>
          </a:xfrm>
          <a:prstGeom prst="rect">
            <a:avLst/>
          </a:prstGeom>
          <a:noFill/>
          <a:ln w="762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4D2E4C6-5D65-6547-99F0-A50F0B2A380C}"/>
              </a:ext>
            </a:extLst>
          </p:cNvPr>
          <p:cNvSpPr txBox="1"/>
          <p:nvPr/>
        </p:nvSpPr>
        <p:spPr>
          <a:xfrm>
            <a:off x="2823164" y="3491164"/>
            <a:ext cx="3765775" cy="492443"/>
          </a:xfrm>
          <a:prstGeom prst="rect">
            <a:avLst/>
          </a:prstGeom>
          <a:noFill/>
        </p:spPr>
        <p:txBody>
          <a:bodyPr wrap="none" rtlCol="0">
            <a:spAutoFit/>
          </a:bodyPr>
          <a:lstStyle/>
          <a:p>
            <a:r>
              <a:rPr lang="en-US" dirty="0" err="1"/>
              <a:t>EnableVertexAttribArray</a:t>
            </a:r>
            <a:endParaRPr lang="en-US" dirty="0"/>
          </a:p>
        </p:txBody>
      </p:sp>
      <p:sp>
        <p:nvSpPr>
          <p:cNvPr id="15" name="TextBox 14">
            <a:extLst>
              <a:ext uri="{FF2B5EF4-FFF2-40B4-BE49-F238E27FC236}">
                <a16:creationId xmlns:a16="http://schemas.microsoft.com/office/drawing/2014/main" id="{A577D321-12D6-6749-B168-BFB2D86ADA86}"/>
              </a:ext>
            </a:extLst>
          </p:cNvPr>
          <p:cNvSpPr txBox="1"/>
          <p:nvPr/>
        </p:nvSpPr>
        <p:spPr>
          <a:xfrm>
            <a:off x="2834522" y="3978203"/>
            <a:ext cx="1744388" cy="492443"/>
          </a:xfrm>
          <a:prstGeom prst="rect">
            <a:avLst/>
          </a:prstGeom>
          <a:noFill/>
        </p:spPr>
        <p:txBody>
          <a:bodyPr wrap="none" rtlCol="0">
            <a:spAutoFit/>
          </a:bodyPr>
          <a:lstStyle/>
          <a:p>
            <a:r>
              <a:rPr lang="en-US" dirty="0" err="1"/>
              <a:t>BindBuffer</a:t>
            </a:r>
            <a:endParaRPr lang="en-US" dirty="0"/>
          </a:p>
        </p:txBody>
      </p:sp>
      <p:sp>
        <p:nvSpPr>
          <p:cNvPr id="16" name="TextBox 15">
            <a:extLst>
              <a:ext uri="{FF2B5EF4-FFF2-40B4-BE49-F238E27FC236}">
                <a16:creationId xmlns:a16="http://schemas.microsoft.com/office/drawing/2014/main" id="{A4CC3332-BD48-9441-BC16-E78B05CBC463}"/>
              </a:ext>
            </a:extLst>
          </p:cNvPr>
          <p:cNvSpPr txBox="1"/>
          <p:nvPr/>
        </p:nvSpPr>
        <p:spPr>
          <a:xfrm>
            <a:off x="2768540" y="4504729"/>
            <a:ext cx="2986715" cy="492443"/>
          </a:xfrm>
          <a:prstGeom prst="rect">
            <a:avLst/>
          </a:prstGeom>
          <a:noFill/>
        </p:spPr>
        <p:txBody>
          <a:bodyPr wrap="none" rtlCol="0">
            <a:spAutoFit/>
          </a:bodyPr>
          <a:lstStyle/>
          <a:p>
            <a:r>
              <a:rPr lang="en-US" dirty="0" err="1"/>
              <a:t>VertexAttribPointer</a:t>
            </a:r>
            <a:endParaRPr lang="en-US" dirty="0"/>
          </a:p>
        </p:txBody>
      </p:sp>
      <p:sp>
        <p:nvSpPr>
          <p:cNvPr id="17" name="Rounded Rectangle 16">
            <a:extLst>
              <a:ext uri="{FF2B5EF4-FFF2-40B4-BE49-F238E27FC236}">
                <a16:creationId xmlns:a16="http://schemas.microsoft.com/office/drawing/2014/main" id="{8D95959C-27DA-D44F-ADC6-108586A23F3F}"/>
              </a:ext>
            </a:extLst>
          </p:cNvPr>
          <p:cNvSpPr/>
          <p:nvPr/>
        </p:nvSpPr>
        <p:spPr>
          <a:xfrm>
            <a:off x="12698131" y="4232272"/>
            <a:ext cx="1879494" cy="2616200"/>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Vertex </a:t>
            </a:r>
            <a:r>
              <a:rPr lang="en-US" dirty="0" err="1">
                <a:solidFill>
                  <a:schemeClr val="tx1"/>
                </a:solidFill>
              </a:rPr>
              <a:t>Shader</a:t>
            </a:r>
            <a:endParaRPr lang="en-US" dirty="0">
              <a:solidFill>
                <a:schemeClr val="tx1"/>
              </a:solidFill>
            </a:endParaRPr>
          </a:p>
          <a:p>
            <a:pPr algn="ctr"/>
            <a:endParaRPr lang="en-US" dirty="0"/>
          </a:p>
        </p:txBody>
      </p:sp>
      <p:sp>
        <p:nvSpPr>
          <p:cNvPr id="23" name="Rectangle 22">
            <a:extLst>
              <a:ext uri="{FF2B5EF4-FFF2-40B4-BE49-F238E27FC236}">
                <a16:creationId xmlns:a16="http://schemas.microsoft.com/office/drawing/2014/main" id="{791408D2-8D49-524E-BB63-795C797B397A}"/>
              </a:ext>
            </a:extLst>
          </p:cNvPr>
          <p:cNvSpPr/>
          <p:nvPr/>
        </p:nvSpPr>
        <p:spPr>
          <a:xfrm>
            <a:off x="7888882" y="6596778"/>
            <a:ext cx="2083073" cy="2120454"/>
          </a:xfrm>
          <a:prstGeom prst="rect">
            <a:avLst/>
          </a:prstGeom>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0665AC-DC22-EF4E-9057-BD4B5C5621D4}"/>
              </a:ext>
            </a:extLst>
          </p:cNvPr>
          <p:cNvSpPr/>
          <p:nvPr/>
        </p:nvSpPr>
        <p:spPr>
          <a:xfrm>
            <a:off x="7868420" y="6596778"/>
            <a:ext cx="2103535" cy="393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Buffer id:2</a:t>
            </a:r>
          </a:p>
        </p:txBody>
      </p:sp>
      <p:sp>
        <p:nvSpPr>
          <p:cNvPr id="25" name="Rectangle 24">
            <a:extLst>
              <a:ext uri="{FF2B5EF4-FFF2-40B4-BE49-F238E27FC236}">
                <a16:creationId xmlns:a16="http://schemas.microsoft.com/office/drawing/2014/main" id="{CA973320-A74F-B943-B81D-E2A397D161AA}"/>
              </a:ext>
            </a:extLst>
          </p:cNvPr>
          <p:cNvSpPr/>
          <p:nvPr/>
        </p:nvSpPr>
        <p:spPr>
          <a:xfrm>
            <a:off x="7770045" y="6514455"/>
            <a:ext cx="2298176" cy="2284375"/>
          </a:xfrm>
          <a:prstGeom prst="rect">
            <a:avLst/>
          </a:prstGeom>
          <a:noFill/>
          <a:ln w="762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3C67269-7041-F64A-805A-CD0610B9AAB6}"/>
              </a:ext>
            </a:extLst>
          </p:cNvPr>
          <p:cNvSpPr txBox="1"/>
          <p:nvPr/>
        </p:nvSpPr>
        <p:spPr>
          <a:xfrm>
            <a:off x="6084621" y="6524771"/>
            <a:ext cx="1242648" cy="492443"/>
          </a:xfrm>
          <a:prstGeom prst="rect">
            <a:avLst/>
          </a:prstGeom>
          <a:noFill/>
        </p:spPr>
        <p:txBody>
          <a:bodyPr wrap="none" rtlCol="0">
            <a:spAutoFit/>
          </a:bodyPr>
          <a:lstStyle/>
          <a:p>
            <a:r>
              <a:rPr lang="en-US" dirty="0"/>
              <a:t>vboID2</a:t>
            </a:r>
          </a:p>
        </p:txBody>
      </p:sp>
      <p:cxnSp>
        <p:nvCxnSpPr>
          <p:cNvPr id="27" name="Straight Arrow Connector 26">
            <a:extLst>
              <a:ext uri="{FF2B5EF4-FFF2-40B4-BE49-F238E27FC236}">
                <a16:creationId xmlns:a16="http://schemas.microsoft.com/office/drawing/2014/main" id="{F66747AD-1399-BD4F-937A-3E0DBEB114A4}"/>
              </a:ext>
            </a:extLst>
          </p:cNvPr>
          <p:cNvCxnSpPr>
            <a:cxnSpLocks/>
            <a:stCxn id="24" idx="1"/>
            <a:endCxn id="26" idx="3"/>
          </p:cNvCxnSpPr>
          <p:nvPr/>
        </p:nvCxnSpPr>
        <p:spPr>
          <a:xfrm flipH="1" flipV="1">
            <a:off x="7327269" y="6770993"/>
            <a:ext cx="541150" cy="227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1489218-E589-C646-B335-516E829639CC}"/>
              </a:ext>
            </a:extLst>
          </p:cNvPr>
          <p:cNvSpPr txBox="1"/>
          <p:nvPr/>
        </p:nvSpPr>
        <p:spPr>
          <a:xfrm>
            <a:off x="2789888" y="6958417"/>
            <a:ext cx="3765775" cy="492443"/>
          </a:xfrm>
          <a:prstGeom prst="rect">
            <a:avLst/>
          </a:prstGeom>
          <a:noFill/>
        </p:spPr>
        <p:txBody>
          <a:bodyPr wrap="none" rtlCol="0">
            <a:spAutoFit/>
          </a:bodyPr>
          <a:lstStyle/>
          <a:p>
            <a:r>
              <a:rPr lang="en-US" dirty="0" err="1"/>
              <a:t>EnableVertexAttribArray</a:t>
            </a:r>
            <a:endParaRPr lang="en-US" dirty="0"/>
          </a:p>
        </p:txBody>
      </p:sp>
      <p:sp>
        <p:nvSpPr>
          <p:cNvPr id="35" name="TextBox 34">
            <a:extLst>
              <a:ext uri="{FF2B5EF4-FFF2-40B4-BE49-F238E27FC236}">
                <a16:creationId xmlns:a16="http://schemas.microsoft.com/office/drawing/2014/main" id="{463863FC-14D5-2E4E-8878-F948D4B0BD42}"/>
              </a:ext>
            </a:extLst>
          </p:cNvPr>
          <p:cNvSpPr txBox="1"/>
          <p:nvPr/>
        </p:nvSpPr>
        <p:spPr>
          <a:xfrm>
            <a:off x="2834522" y="7449327"/>
            <a:ext cx="1744388" cy="492443"/>
          </a:xfrm>
          <a:prstGeom prst="rect">
            <a:avLst/>
          </a:prstGeom>
          <a:noFill/>
        </p:spPr>
        <p:txBody>
          <a:bodyPr wrap="none" rtlCol="0">
            <a:spAutoFit/>
          </a:bodyPr>
          <a:lstStyle/>
          <a:p>
            <a:r>
              <a:rPr lang="en-US" dirty="0" err="1"/>
              <a:t>BindBuffer</a:t>
            </a:r>
            <a:endParaRPr lang="en-US" dirty="0"/>
          </a:p>
        </p:txBody>
      </p:sp>
      <p:sp>
        <p:nvSpPr>
          <p:cNvPr id="36" name="TextBox 35">
            <a:extLst>
              <a:ext uri="{FF2B5EF4-FFF2-40B4-BE49-F238E27FC236}">
                <a16:creationId xmlns:a16="http://schemas.microsoft.com/office/drawing/2014/main" id="{16589BA7-3A34-E247-A290-8A5533D14040}"/>
              </a:ext>
            </a:extLst>
          </p:cNvPr>
          <p:cNvSpPr txBox="1"/>
          <p:nvPr/>
        </p:nvSpPr>
        <p:spPr>
          <a:xfrm>
            <a:off x="2837200" y="7938704"/>
            <a:ext cx="2986715" cy="492443"/>
          </a:xfrm>
          <a:prstGeom prst="rect">
            <a:avLst/>
          </a:prstGeom>
          <a:noFill/>
        </p:spPr>
        <p:txBody>
          <a:bodyPr wrap="none" rtlCol="0">
            <a:spAutoFit/>
          </a:bodyPr>
          <a:lstStyle/>
          <a:p>
            <a:r>
              <a:rPr lang="en-US" dirty="0" err="1"/>
              <a:t>VertexAttribPointer</a:t>
            </a:r>
            <a:endParaRPr lang="en-US" dirty="0"/>
          </a:p>
        </p:txBody>
      </p:sp>
      <p:sp>
        <p:nvSpPr>
          <p:cNvPr id="37" name="Rectangle 36">
            <a:extLst>
              <a:ext uri="{FF2B5EF4-FFF2-40B4-BE49-F238E27FC236}">
                <a16:creationId xmlns:a16="http://schemas.microsoft.com/office/drawing/2014/main" id="{1C27D322-BBA8-904F-8B1A-3E2A06951D0A}"/>
              </a:ext>
            </a:extLst>
          </p:cNvPr>
          <p:cNvSpPr/>
          <p:nvPr/>
        </p:nvSpPr>
        <p:spPr>
          <a:xfrm>
            <a:off x="12848371" y="5273929"/>
            <a:ext cx="1582467" cy="4888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Attr0</a:t>
            </a:r>
          </a:p>
        </p:txBody>
      </p:sp>
      <p:sp>
        <p:nvSpPr>
          <p:cNvPr id="38" name="Rectangle 37">
            <a:extLst>
              <a:ext uri="{FF2B5EF4-FFF2-40B4-BE49-F238E27FC236}">
                <a16:creationId xmlns:a16="http://schemas.microsoft.com/office/drawing/2014/main" id="{8E1A6832-B7B9-9B4B-A9D1-98D0D1340C53}"/>
              </a:ext>
            </a:extLst>
          </p:cNvPr>
          <p:cNvSpPr/>
          <p:nvPr/>
        </p:nvSpPr>
        <p:spPr>
          <a:xfrm>
            <a:off x="12831996" y="6025603"/>
            <a:ext cx="1582467" cy="4888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Attr1</a:t>
            </a:r>
          </a:p>
        </p:txBody>
      </p:sp>
      <p:sp>
        <p:nvSpPr>
          <p:cNvPr id="47" name="Down Arrow 46">
            <a:extLst>
              <a:ext uri="{FF2B5EF4-FFF2-40B4-BE49-F238E27FC236}">
                <a16:creationId xmlns:a16="http://schemas.microsoft.com/office/drawing/2014/main" id="{E8F9D8C2-84B5-784A-806E-7B120F8C2D53}"/>
              </a:ext>
            </a:extLst>
          </p:cNvPr>
          <p:cNvSpPr/>
          <p:nvPr/>
        </p:nvSpPr>
        <p:spPr>
          <a:xfrm>
            <a:off x="13352802" y="6888736"/>
            <a:ext cx="571500" cy="1030622"/>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A9A7E08C-1648-7045-AF6C-67B64140F4BF}"/>
              </a:ext>
            </a:extLst>
          </p:cNvPr>
          <p:cNvSpPr txBox="1"/>
          <p:nvPr/>
        </p:nvSpPr>
        <p:spPr>
          <a:xfrm>
            <a:off x="2789888" y="1429982"/>
            <a:ext cx="2744662" cy="492443"/>
          </a:xfrm>
          <a:prstGeom prst="rect">
            <a:avLst/>
          </a:prstGeom>
          <a:noFill/>
        </p:spPr>
        <p:txBody>
          <a:bodyPr wrap="none" rtlCol="0">
            <a:spAutoFit/>
          </a:bodyPr>
          <a:lstStyle/>
          <a:p>
            <a:r>
              <a:rPr lang="en-US" dirty="0" err="1"/>
              <a:t>GenVertexArrays</a:t>
            </a:r>
            <a:endParaRPr lang="en-US" dirty="0"/>
          </a:p>
        </p:txBody>
      </p:sp>
      <p:sp>
        <p:nvSpPr>
          <p:cNvPr id="55" name="Rectangle 54">
            <a:extLst>
              <a:ext uri="{FF2B5EF4-FFF2-40B4-BE49-F238E27FC236}">
                <a16:creationId xmlns:a16="http://schemas.microsoft.com/office/drawing/2014/main" id="{8EDB7A2B-D861-E74C-B0FA-AFE4E20D5943}"/>
              </a:ext>
            </a:extLst>
          </p:cNvPr>
          <p:cNvSpPr/>
          <p:nvPr/>
        </p:nvSpPr>
        <p:spPr>
          <a:xfrm>
            <a:off x="10592282" y="3804112"/>
            <a:ext cx="1430261" cy="3213100"/>
          </a:xfrm>
          <a:prstGeom prst="rect">
            <a:avLst/>
          </a:prstGeom>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734C800-01FB-D64A-8137-2D96E6862BD3}"/>
              </a:ext>
            </a:extLst>
          </p:cNvPr>
          <p:cNvSpPr/>
          <p:nvPr/>
        </p:nvSpPr>
        <p:spPr>
          <a:xfrm>
            <a:off x="10592282" y="3804112"/>
            <a:ext cx="1430261" cy="12140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Vertex</a:t>
            </a:r>
          </a:p>
          <a:p>
            <a:pPr algn="ctr"/>
            <a:r>
              <a:rPr lang="en-US" dirty="0"/>
              <a:t>Array</a:t>
            </a:r>
          </a:p>
          <a:p>
            <a:pPr algn="ctr"/>
            <a:r>
              <a:rPr lang="en-US" dirty="0"/>
              <a:t>Id: 1</a:t>
            </a:r>
          </a:p>
        </p:txBody>
      </p:sp>
      <p:sp>
        <p:nvSpPr>
          <p:cNvPr id="59" name="TextBox 58">
            <a:extLst>
              <a:ext uri="{FF2B5EF4-FFF2-40B4-BE49-F238E27FC236}">
                <a16:creationId xmlns:a16="http://schemas.microsoft.com/office/drawing/2014/main" id="{19955E14-3F6E-B544-A260-65E07FD0DE1A}"/>
              </a:ext>
            </a:extLst>
          </p:cNvPr>
          <p:cNvSpPr txBox="1"/>
          <p:nvPr/>
        </p:nvSpPr>
        <p:spPr>
          <a:xfrm>
            <a:off x="2829090" y="1977923"/>
            <a:ext cx="2614818" cy="492443"/>
          </a:xfrm>
          <a:prstGeom prst="rect">
            <a:avLst/>
          </a:prstGeom>
          <a:noFill/>
        </p:spPr>
        <p:txBody>
          <a:bodyPr wrap="none" rtlCol="0">
            <a:spAutoFit/>
          </a:bodyPr>
          <a:lstStyle/>
          <a:p>
            <a:r>
              <a:rPr lang="en-US" dirty="0" err="1"/>
              <a:t>BindVertexArray</a:t>
            </a:r>
            <a:endParaRPr lang="en-US" dirty="0"/>
          </a:p>
        </p:txBody>
      </p:sp>
      <p:sp>
        <p:nvSpPr>
          <p:cNvPr id="60" name="Rectangle 59">
            <a:extLst>
              <a:ext uri="{FF2B5EF4-FFF2-40B4-BE49-F238E27FC236}">
                <a16:creationId xmlns:a16="http://schemas.microsoft.com/office/drawing/2014/main" id="{0C54E6C4-AA92-F741-BC1D-DBB15CDDADFA}"/>
              </a:ext>
            </a:extLst>
          </p:cNvPr>
          <p:cNvSpPr/>
          <p:nvPr/>
        </p:nvSpPr>
        <p:spPr>
          <a:xfrm>
            <a:off x="10462645" y="3737385"/>
            <a:ext cx="1721694" cy="3372337"/>
          </a:xfrm>
          <a:prstGeom prst="rect">
            <a:avLst/>
          </a:prstGeom>
          <a:noFill/>
          <a:ln w="762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AA4D5C6-5A6D-8445-9DD8-84910A0EB811}"/>
              </a:ext>
            </a:extLst>
          </p:cNvPr>
          <p:cNvSpPr/>
          <p:nvPr/>
        </p:nvSpPr>
        <p:spPr>
          <a:xfrm>
            <a:off x="10647469" y="5248325"/>
            <a:ext cx="1242908" cy="4888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Attr0</a:t>
            </a:r>
          </a:p>
        </p:txBody>
      </p:sp>
      <p:cxnSp>
        <p:nvCxnSpPr>
          <p:cNvPr id="63" name="Straight Arrow Connector 62">
            <a:extLst>
              <a:ext uri="{FF2B5EF4-FFF2-40B4-BE49-F238E27FC236}">
                <a16:creationId xmlns:a16="http://schemas.microsoft.com/office/drawing/2014/main" id="{1627E64A-EE5B-134D-877D-8389A0224531}"/>
              </a:ext>
            </a:extLst>
          </p:cNvPr>
          <p:cNvCxnSpPr>
            <a:stCxn id="7" idx="3"/>
            <a:endCxn id="61" idx="1"/>
          </p:cNvCxnSpPr>
          <p:nvPr/>
        </p:nvCxnSpPr>
        <p:spPr>
          <a:xfrm>
            <a:off x="9971953" y="3374878"/>
            <a:ext cx="675516" cy="211787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4" name="Rectangle 63">
            <a:extLst>
              <a:ext uri="{FF2B5EF4-FFF2-40B4-BE49-F238E27FC236}">
                <a16:creationId xmlns:a16="http://schemas.microsoft.com/office/drawing/2014/main" id="{27C8919D-7BFD-8B4A-964B-2B45114C8435}"/>
              </a:ext>
            </a:extLst>
          </p:cNvPr>
          <p:cNvSpPr/>
          <p:nvPr/>
        </p:nvSpPr>
        <p:spPr>
          <a:xfrm>
            <a:off x="10647471" y="6078898"/>
            <a:ext cx="1236693" cy="4888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Attr1</a:t>
            </a:r>
          </a:p>
        </p:txBody>
      </p:sp>
      <p:cxnSp>
        <p:nvCxnSpPr>
          <p:cNvPr id="65" name="Straight Arrow Connector 64">
            <a:extLst>
              <a:ext uri="{FF2B5EF4-FFF2-40B4-BE49-F238E27FC236}">
                <a16:creationId xmlns:a16="http://schemas.microsoft.com/office/drawing/2014/main" id="{D192A534-3EEB-2A42-8629-2E800409762E}"/>
              </a:ext>
            </a:extLst>
          </p:cNvPr>
          <p:cNvCxnSpPr>
            <a:cxnSpLocks/>
            <a:stCxn id="24" idx="3"/>
            <a:endCxn id="64" idx="1"/>
          </p:cNvCxnSpPr>
          <p:nvPr/>
        </p:nvCxnSpPr>
        <p:spPr>
          <a:xfrm flipV="1">
            <a:off x="9971953" y="6323323"/>
            <a:ext cx="675516" cy="47041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B15C56D6-ADF6-2D4B-BBF2-934B4210124B}"/>
              </a:ext>
            </a:extLst>
          </p:cNvPr>
          <p:cNvSpPr txBox="1"/>
          <p:nvPr/>
        </p:nvSpPr>
        <p:spPr>
          <a:xfrm>
            <a:off x="6152936" y="2318453"/>
            <a:ext cx="870751" cy="492443"/>
          </a:xfrm>
          <a:prstGeom prst="rect">
            <a:avLst/>
          </a:prstGeom>
          <a:noFill/>
        </p:spPr>
        <p:txBody>
          <a:bodyPr wrap="none" rtlCol="0">
            <a:spAutoFit/>
          </a:bodyPr>
          <a:lstStyle/>
          <a:p>
            <a:r>
              <a:rPr lang="en-US" dirty="0" err="1"/>
              <a:t>vaID</a:t>
            </a:r>
            <a:endParaRPr lang="en-US" dirty="0"/>
          </a:p>
        </p:txBody>
      </p:sp>
      <p:cxnSp>
        <p:nvCxnSpPr>
          <p:cNvPr id="70" name="Elbow Connector 69">
            <a:extLst>
              <a:ext uri="{FF2B5EF4-FFF2-40B4-BE49-F238E27FC236}">
                <a16:creationId xmlns:a16="http://schemas.microsoft.com/office/drawing/2014/main" id="{7FFD5B98-CF67-9640-AF59-8416A55DE918}"/>
              </a:ext>
            </a:extLst>
          </p:cNvPr>
          <p:cNvCxnSpPr>
            <a:stCxn id="56" idx="0"/>
            <a:endCxn id="68" idx="3"/>
          </p:cNvCxnSpPr>
          <p:nvPr/>
        </p:nvCxnSpPr>
        <p:spPr>
          <a:xfrm rot="16200000" flipV="1">
            <a:off x="8545832" y="1042530"/>
            <a:ext cx="1239437" cy="4283726"/>
          </a:xfrm>
          <a:prstGeom prst="bentConnector2">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3927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3"/>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15" grpId="0"/>
      <p:bldP spid="16" grpId="0"/>
      <p:bldP spid="25" grpId="0" animBg="1"/>
      <p:bldP spid="34" grpId="0"/>
      <p:bldP spid="35" grpId="0"/>
      <p:bldP spid="36" grpId="0"/>
      <p:bldP spid="51" grpId="0"/>
      <p:bldP spid="55" grpId="0" animBg="1"/>
      <p:bldP spid="56" grpId="0" animBg="1"/>
      <p:bldP spid="59" grpId="0"/>
      <p:bldP spid="60" grpId="0" animBg="1"/>
      <p:bldP spid="61" grpId="0" animBg="1"/>
      <p:bldP spid="64" grpId="0" animBg="1"/>
      <p:bldP spid="6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94A48-2F75-4E48-B6A7-47A9F585E480}"/>
              </a:ext>
            </a:extLst>
          </p:cNvPr>
          <p:cNvSpPr>
            <a:spLocks noGrp="1"/>
          </p:cNvSpPr>
          <p:nvPr>
            <p:ph type="title"/>
          </p:nvPr>
        </p:nvSpPr>
        <p:spPr/>
        <p:txBody>
          <a:bodyPr/>
          <a:lstStyle/>
          <a:p>
            <a:r>
              <a:rPr lang="en-US" dirty="0"/>
              <a:t>Rendering</a:t>
            </a:r>
          </a:p>
        </p:txBody>
      </p:sp>
      <p:sp>
        <p:nvSpPr>
          <p:cNvPr id="5" name="Rounded Rectangle 4">
            <a:extLst>
              <a:ext uri="{FF2B5EF4-FFF2-40B4-BE49-F238E27FC236}">
                <a16:creationId xmlns:a16="http://schemas.microsoft.com/office/drawing/2014/main" id="{7C4D22F6-23AE-4344-826B-B1C4B02933BE}"/>
              </a:ext>
            </a:extLst>
          </p:cNvPr>
          <p:cNvSpPr/>
          <p:nvPr/>
        </p:nvSpPr>
        <p:spPr>
          <a:xfrm>
            <a:off x="7572488" y="1841500"/>
            <a:ext cx="7015844" cy="7302500"/>
          </a:xfrm>
          <a:prstGeom prst="roundRect">
            <a:avLst>
              <a:gd name="adj" fmla="val 814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0" dirty="0"/>
              <a:t>GPU</a:t>
            </a:r>
          </a:p>
        </p:txBody>
      </p:sp>
      <p:sp>
        <p:nvSpPr>
          <p:cNvPr id="6" name="Rectangle 5">
            <a:extLst>
              <a:ext uri="{FF2B5EF4-FFF2-40B4-BE49-F238E27FC236}">
                <a16:creationId xmlns:a16="http://schemas.microsoft.com/office/drawing/2014/main" id="{54E80310-1052-B940-94EA-F836411C81D9}"/>
              </a:ext>
            </a:extLst>
          </p:cNvPr>
          <p:cNvSpPr/>
          <p:nvPr/>
        </p:nvSpPr>
        <p:spPr>
          <a:xfrm>
            <a:off x="7868420" y="3076428"/>
            <a:ext cx="2103535" cy="3213100"/>
          </a:xfrm>
          <a:prstGeom prst="rect">
            <a:avLst/>
          </a:prstGeom>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AFA656-5402-2042-A781-A1CCAA1D4945}"/>
              </a:ext>
            </a:extLst>
          </p:cNvPr>
          <p:cNvSpPr/>
          <p:nvPr/>
        </p:nvSpPr>
        <p:spPr>
          <a:xfrm>
            <a:off x="7868420" y="3076429"/>
            <a:ext cx="2103535" cy="5969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Buffer id:1</a:t>
            </a:r>
          </a:p>
        </p:txBody>
      </p:sp>
      <p:sp>
        <p:nvSpPr>
          <p:cNvPr id="14" name="TextBox 13">
            <a:extLst>
              <a:ext uri="{FF2B5EF4-FFF2-40B4-BE49-F238E27FC236}">
                <a16:creationId xmlns:a16="http://schemas.microsoft.com/office/drawing/2014/main" id="{74D2E4C6-5D65-6547-99F0-A50F0B2A380C}"/>
              </a:ext>
            </a:extLst>
          </p:cNvPr>
          <p:cNvSpPr txBox="1"/>
          <p:nvPr/>
        </p:nvSpPr>
        <p:spPr>
          <a:xfrm>
            <a:off x="2973057" y="3491163"/>
            <a:ext cx="1834156" cy="492443"/>
          </a:xfrm>
          <a:prstGeom prst="rect">
            <a:avLst/>
          </a:prstGeom>
          <a:noFill/>
        </p:spPr>
        <p:txBody>
          <a:bodyPr wrap="none" rtlCol="0">
            <a:spAutoFit/>
          </a:bodyPr>
          <a:lstStyle/>
          <a:p>
            <a:r>
              <a:rPr lang="en-US" b="1" dirty="0"/>
              <a:t>Rendering</a:t>
            </a:r>
          </a:p>
        </p:txBody>
      </p:sp>
      <p:sp>
        <p:nvSpPr>
          <p:cNvPr id="17" name="Rounded Rectangle 16">
            <a:extLst>
              <a:ext uri="{FF2B5EF4-FFF2-40B4-BE49-F238E27FC236}">
                <a16:creationId xmlns:a16="http://schemas.microsoft.com/office/drawing/2014/main" id="{8D95959C-27DA-D44F-ADC6-108586A23F3F}"/>
              </a:ext>
            </a:extLst>
          </p:cNvPr>
          <p:cNvSpPr/>
          <p:nvPr/>
        </p:nvSpPr>
        <p:spPr>
          <a:xfrm>
            <a:off x="12698131" y="4232272"/>
            <a:ext cx="1879494" cy="2616200"/>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Vertex </a:t>
            </a:r>
            <a:r>
              <a:rPr lang="en-US" dirty="0" err="1">
                <a:solidFill>
                  <a:schemeClr val="tx1"/>
                </a:solidFill>
              </a:rPr>
              <a:t>Shader</a:t>
            </a:r>
            <a:endParaRPr lang="en-US" dirty="0">
              <a:solidFill>
                <a:schemeClr val="tx1"/>
              </a:solidFill>
            </a:endParaRPr>
          </a:p>
          <a:p>
            <a:pPr algn="ctr"/>
            <a:endParaRPr lang="en-US" dirty="0"/>
          </a:p>
        </p:txBody>
      </p:sp>
      <p:sp>
        <p:nvSpPr>
          <p:cNvPr id="23" name="Rectangle 22">
            <a:extLst>
              <a:ext uri="{FF2B5EF4-FFF2-40B4-BE49-F238E27FC236}">
                <a16:creationId xmlns:a16="http://schemas.microsoft.com/office/drawing/2014/main" id="{791408D2-8D49-524E-BB63-795C797B397A}"/>
              </a:ext>
            </a:extLst>
          </p:cNvPr>
          <p:cNvSpPr/>
          <p:nvPr/>
        </p:nvSpPr>
        <p:spPr>
          <a:xfrm>
            <a:off x="7888882" y="6596778"/>
            <a:ext cx="2083073" cy="2120454"/>
          </a:xfrm>
          <a:prstGeom prst="rect">
            <a:avLst/>
          </a:prstGeom>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0665AC-DC22-EF4E-9057-BD4B5C5621D4}"/>
              </a:ext>
            </a:extLst>
          </p:cNvPr>
          <p:cNvSpPr/>
          <p:nvPr/>
        </p:nvSpPr>
        <p:spPr>
          <a:xfrm>
            <a:off x="7868420" y="6596778"/>
            <a:ext cx="2103535" cy="393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Buffer id:2</a:t>
            </a:r>
          </a:p>
        </p:txBody>
      </p:sp>
      <p:sp>
        <p:nvSpPr>
          <p:cNvPr id="37" name="Rectangle 36">
            <a:extLst>
              <a:ext uri="{FF2B5EF4-FFF2-40B4-BE49-F238E27FC236}">
                <a16:creationId xmlns:a16="http://schemas.microsoft.com/office/drawing/2014/main" id="{1C27D322-BBA8-904F-8B1A-3E2A06951D0A}"/>
              </a:ext>
            </a:extLst>
          </p:cNvPr>
          <p:cNvSpPr/>
          <p:nvPr/>
        </p:nvSpPr>
        <p:spPr>
          <a:xfrm>
            <a:off x="12848371" y="5273929"/>
            <a:ext cx="1582467" cy="4888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Attr0</a:t>
            </a:r>
          </a:p>
        </p:txBody>
      </p:sp>
      <p:sp>
        <p:nvSpPr>
          <p:cNvPr id="38" name="Rectangle 37">
            <a:extLst>
              <a:ext uri="{FF2B5EF4-FFF2-40B4-BE49-F238E27FC236}">
                <a16:creationId xmlns:a16="http://schemas.microsoft.com/office/drawing/2014/main" id="{8E1A6832-B7B9-9B4B-A9D1-98D0D1340C53}"/>
              </a:ext>
            </a:extLst>
          </p:cNvPr>
          <p:cNvSpPr/>
          <p:nvPr/>
        </p:nvSpPr>
        <p:spPr>
          <a:xfrm>
            <a:off x="12831996" y="6025603"/>
            <a:ext cx="1582467" cy="4888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Attr1</a:t>
            </a:r>
          </a:p>
        </p:txBody>
      </p:sp>
      <p:sp>
        <p:nvSpPr>
          <p:cNvPr id="47" name="Down Arrow 46">
            <a:extLst>
              <a:ext uri="{FF2B5EF4-FFF2-40B4-BE49-F238E27FC236}">
                <a16:creationId xmlns:a16="http://schemas.microsoft.com/office/drawing/2014/main" id="{E8F9D8C2-84B5-784A-806E-7B120F8C2D53}"/>
              </a:ext>
            </a:extLst>
          </p:cNvPr>
          <p:cNvSpPr/>
          <p:nvPr/>
        </p:nvSpPr>
        <p:spPr>
          <a:xfrm>
            <a:off x="13352802" y="6888736"/>
            <a:ext cx="571500" cy="1030622"/>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A9A7E08C-1648-7045-AF6C-67B64140F4BF}"/>
              </a:ext>
            </a:extLst>
          </p:cNvPr>
          <p:cNvSpPr txBox="1"/>
          <p:nvPr/>
        </p:nvSpPr>
        <p:spPr>
          <a:xfrm>
            <a:off x="2829090" y="1401252"/>
            <a:ext cx="2056973" cy="492443"/>
          </a:xfrm>
          <a:prstGeom prst="rect">
            <a:avLst/>
          </a:prstGeom>
          <a:noFill/>
        </p:spPr>
        <p:txBody>
          <a:bodyPr wrap="none" rtlCol="0">
            <a:spAutoFit/>
          </a:bodyPr>
          <a:lstStyle/>
          <a:p>
            <a:r>
              <a:rPr lang="en-US" dirty="0" err="1"/>
              <a:t>UseProgram</a:t>
            </a:r>
            <a:endParaRPr lang="en-US" dirty="0"/>
          </a:p>
        </p:txBody>
      </p:sp>
      <p:sp>
        <p:nvSpPr>
          <p:cNvPr id="55" name="Rectangle 54">
            <a:extLst>
              <a:ext uri="{FF2B5EF4-FFF2-40B4-BE49-F238E27FC236}">
                <a16:creationId xmlns:a16="http://schemas.microsoft.com/office/drawing/2014/main" id="{8EDB7A2B-D861-E74C-B0FA-AFE4E20D5943}"/>
              </a:ext>
            </a:extLst>
          </p:cNvPr>
          <p:cNvSpPr/>
          <p:nvPr/>
        </p:nvSpPr>
        <p:spPr>
          <a:xfrm>
            <a:off x="10592282" y="3804112"/>
            <a:ext cx="1430261" cy="3213100"/>
          </a:xfrm>
          <a:prstGeom prst="rect">
            <a:avLst/>
          </a:prstGeom>
          <a:ln w="3810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734C800-01FB-D64A-8137-2D96E6862BD3}"/>
              </a:ext>
            </a:extLst>
          </p:cNvPr>
          <p:cNvSpPr/>
          <p:nvPr/>
        </p:nvSpPr>
        <p:spPr>
          <a:xfrm>
            <a:off x="10592282" y="3804112"/>
            <a:ext cx="1430261" cy="12140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Vertex</a:t>
            </a:r>
          </a:p>
          <a:p>
            <a:pPr algn="ctr"/>
            <a:r>
              <a:rPr lang="en-US" dirty="0"/>
              <a:t>Array</a:t>
            </a:r>
          </a:p>
          <a:p>
            <a:pPr algn="ctr"/>
            <a:r>
              <a:rPr lang="en-US" dirty="0"/>
              <a:t>Id: 1</a:t>
            </a:r>
          </a:p>
        </p:txBody>
      </p:sp>
      <p:sp>
        <p:nvSpPr>
          <p:cNvPr id="59" name="TextBox 58">
            <a:extLst>
              <a:ext uri="{FF2B5EF4-FFF2-40B4-BE49-F238E27FC236}">
                <a16:creationId xmlns:a16="http://schemas.microsoft.com/office/drawing/2014/main" id="{19955E14-3F6E-B544-A260-65E07FD0DE1A}"/>
              </a:ext>
            </a:extLst>
          </p:cNvPr>
          <p:cNvSpPr txBox="1"/>
          <p:nvPr/>
        </p:nvSpPr>
        <p:spPr>
          <a:xfrm>
            <a:off x="2829090" y="1977923"/>
            <a:ext cx="2614818" cy="492443"/>
          </a:xfrm>
          <a:prstGeom prst="rect">
            <a:avLst/>
          </a:prstGeom>
          <a:noFill/>
        </p:spPr>
        <p:txBody>
          <a:bodyPr wrap="none" rtlCol="0">
            <a:spAutoFit/>
          </a:bodyPr>
          <a:lstStyle/>
          <a:p>
            <a:r>
              <a:rPr lang="en-US" dirty="0" err="1"/>
              <a:t>BindVertexArray</a:t>
            </a:r>
            <a:endParaRPr lang="en-US" dirty="0"/>
          </a:p>
        </p:txBody>
      </p:sp>
      <p:sp>
        <p:nvSpPr>
          <p:cNvPr id="60" name="Rectangle 59">
            <a:extLst>
              <a:ext uri="{FF2B5EF4-FFF2-40B4-BE49-F238E27FC236}">
                <a16:creationId xmlns:a16="http://schemas.microsoft.com/office/drawing/2014/main" id="{0C54E6C4-AA92-F741-BC1D-DBB15CDDADFA}"/>
              </a:ext>
            </a:extLst>
          </p:cNvPr>
          <p:cNvSpPr/>
          <p:nvPr/>
        </p:nvSpPr>
        <p:spPr>
          <a:xfrm>
            <a:off x="10462645" y="3737385"/>
            <a:ext cx="1721694" cy="3372337"/>
          </a:xfrm>
          <a:prstGeom prst="rect">
            <a:avLst/>
          </a:prstGeom>
          <a:noFill/>
          <a:ln w="762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AA4D5C6-5A6D-8445-9DD8-84910A0EB811}"/>
              </a:ext>
            </a:extLst>
          </p:cNvPr>
          <p:cNvSpPr/>
          <p:nvPr/>
        </p:nvSpPr>
        <p:spPr>
          <a:xfrm>
            <a:off x="10647469" y="5248325"/>
            <a:ext cx="1242908" cy="4888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Attr0</a:t>
            </a:r>
          </a:p>
        </p:txBody>
      </p:sp>
      <p:cxnSp>
        <p:nvCxnSpPr>
          <p:cNvPr id="63" name="Straight Arrow Connector 62">
            <a:extLst>
              <a:ext uri="{FF2B5EF4-FFF2-40B4-BE49-F238E27FC236}">
                <a16:creationId xmlns:a16="http://schemas.microsoft.com/office/drawing/2014/main" id="{1627E64A-EE5B-134D-877D-8389A0224531}"/>
              </a:ext>
            </a:extLst>
          </p:cNvPr>
          <p:cNvCxnSpPr>
            <a:stCxn id="7" idx="3"/>
            <a:endCxn id="61" idx="1"/>
          </p:cNvCxnSpPr>
          <p:nvPr/>
        </p:nvCxnSpPr>
        <p:spPr>
          <a:xfrm>
            <a:off x="9971953" y="3374878"/>
            <a:ext cx="675516" cy="211787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4" name="Rectangle 63">
            <a:extLst>
              <a:ext uri="{FF2B5EF4-FFF2-40B4-BE49-F238E27FC236}">
                <a16:creationId xmlns:a16="http://schemas.microsoft.com/office/drawing/2014/main" id="{27C8919D-7BFD-8B4A-964B-2B45114C8435}"/>
              </a:ext>
            </a:extLst>
          </p:cNvPr>
          <p:cNvSpPr/>
          <p:nvPr/>
        </p:nvSpPr>
        <p:spPr>
          <a:xfrm>
            <a:off x="10647471" y="6078898"/>
            <a:ext cx="1236693" cy="4888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Attr1</a:t>
            </a:r>
          </a:p>
        </p:txBody>
      </p:sp>
      <p:cxnSp>
        <p:nvCxnSpPr>
          <p:cNvPr id="65" name="Straight Arrow Connector 64">
            <a:extLst>
              <a:ext uri="{FF2B5EF4-FFF2-40B4-BE49-F238E27FC236}">
                <a16:creationId xmlns:a16="http://schemas.microsoft.com/office/drawing/2014/main" id="{D192A534-3EEB-2A42-8629-2E800409762E}"/>
              </a:ext>
            </a:extLst>
          </p:cNvPr>
          <p:cNvCxnSpPr>
            <a:cxnSpLocks/>
            <a:stCxn id="24" idx="3"/>
            <a:endCxn id="64" idx="1"/>
          </p:cNvCxnSpPr>
          <p:nvPr/>
        </p:nvCxnSpPr>
        <p:spPr>
          <a:xfrm flipV="1">
            <a:off x="9971953" y="6323323"/>
            <a:ext cx="675516" cy="47041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E1C62848-EE0F-7D4F-80C8-2B91E69BCD01}"/>
              </a:ext>
            </a:extLst>
          </p:cNvPr>
          <p:cNvSpPr/>
          <p:nvPr/>
        </p:nvSpPr>
        <p:spPr>
          <a:xfrm>
            <a:off x="12536333" y="3978202"/>
            <a:ext cx="2107188" cy="3039011"/>
          </a:xfrm>
          <a:prstGeom prst="rect">
            <a:avLst/>
          </a:prstGeom>
          <a:noFill/>
          <a:ln w="762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CCA763D0-E530-2846-98DD-BDBB619E4CEE}"/>
              </a:ext>
            </a:extLst>
          </p:cNvPr>
          <p:cNvSpPr txBox="1"/>
          <p:nvPr/>
        </p:nvSpPr>
        <p:spPr>
          <a:xfrm>
            <a:off x="6152936" y="2318453"/>
            <a:ext cx="870751" cy="492443"/>
          </a:xfrm>
          <a:prstGeom prst="rect">
            <a:avLst/>
          </a:prstGeom>
          <a:noFill/>
        </p:spPr>
        <p:txBody>
          <a:bodyPr wrap="none" rtlCol="0">
            <a:spAutoFit/>
          </a:bodyPr>
          <a:lstStyle/>
          <a:p>
            <a:r>
              <a:rPr lang="en-US" dirty="0" err="1"/>
              <a:t>vaID</a:t>
            </a:r>
            <a:endParaRPr lang="en-US" dirty="0"/>
          </a:p>
        </p:txBody>
      </p:sp>
      <p:cxnSp>
        <p:nvCxnSpPr>
          <p:cNvPr id="40" name="Elbow Connector 39">
            <a:extLst>
              <a:ext uri="{FF2B5EF4-FFF2-40B4-BE49-F238E27FC236}">
                <a16:creationId xmlns:a16="http://schemas.microsoft.com/office/drawing/2014/main" id="{DDA83688-4B48-414D-ABCB-80E0CDD7A796}"/>
              </a:ext>
            </a:extLst>
          </p:cNvPr>
          <p:cNvCxnSpPr>
            <a:endCxn id="39" idx="3"/>
          </p:cNvCxnSpPr>
          <p:nvPr/>
        </p:nvCxnSpPr>
        <p:spPr>
          <a:xfrm rot="10800000">
            <a:off x="7023688" y="2564674"/>
            <a:ext cx="4283731" cy="1239440"/>
          </a:xfrm>
          <a:prstGeom prst="bentConnector3">
            <a:avLst>
              <a:gd name="adj1" fmla="val 50000"/>
            </a:avLst>
          </a:prstGeom>
          <a:ln w="57150">
            <a:tailEnd type="triangle"/>
          </a:ln>
        </p:spPr>
        <p:style>
          <a:lnRef idx="1">
            <a:schemeClr val="dk1"/>
          </a:lnRef>
          <a:fillRef idx="0">
            <a:schemeClr val="dk1"/>
          </a:fillRef>
          <a:effectRef idx="0">
            <a:schemeClr val="dk1"/>
          </a:effectRef>
          <a:fontRef idx="minor">
            <a:schemeClr val="tx1"/>
          </a:fontRef>
        </p:style>
      </p:cxnSp>
      <p:sp>
        <p:nvSpPr>
          <p:cNvPr id="3" name="Right Arrow 2">
            <a:extLst>
              <a:ext uri="{FF2B5EF4-FFF2-40B4-BE49-F238E27FC236}">
                <a16:creationId xmlns:a16="http://schemas.microsoft.com/office/drawing/2014/main" id="{25B10545-0DD4-7F45-B66A-4CA38BEA252D}"/>
              </a:ext>
            </a:extLst>
          </p:cNvPr>
          <p:cNvSpPr/>
          <p:nvPr/>
        </p:nvSpPr>
        <p:spPr>
          <a:xfrm>
            <a:off x="12021176" y="5492751"/>
            <a:ext cx="729829" cy="796778"/>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35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1" grpId="0"/>
      <p:bldP spid="59" grpId="0"/>
      <p:bldP spid="60" grpId="0" animBg="1"/>
      <p:bldP spid="33" grpId="0" animBg="1"/>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14ECD-379D-054C-AEFA-416077585827}"/>
              </a:ext>
            </a:extLst>
          </p:cNvPr>
          <p:cNvSpPr>
            <a:spLocks noGrp="1"/>
          </p:cNvSpPr>
          <p:nvPr>
            <p:ph type="title"/>
          </p:nvPr>
        </p:nvSpPr>
        <p:spPr/>
        <p:txBody>
          <a:bodyPr/>
          <a:lstStyle/>
          <a:p>
            <a:r>
              <a:rPr lang="en-US" dirty="0"/>
              <a:t>Source Code Example</a:t>
            </a:r>
          </a:p>
        </p:txBody>
      </p:sp>
      <p:sp>
        <p:nvSpPr>
          <p:cNvPr id="3" name="Content Placeholder 2">
            <a:extLst>
              <a:ext uri="{FF2B5EF4-FFF2-40B4-BE49-F238E27FC236}">
                <a16:creationId xmlns:a16="http://schemas.microsoft.com/office/drawing/2014/main" id="{5C08F794-F408-BF49-8621-AA77A9D29400}"/>
              </a:ext>
            </a:extLst>
          </p:cNvPr>
          <p:cNvSpPr>
            <a:spLocks noGrp="1"/>
          </p:cNvSpPr>
          <p:nvPr>
            <p:ph idx="1"/>
          </p:nvPr>
        </p:nvSpPr>
        <p:spPr/>
        <p:txBody>
          <a:bodyPr>
            <a:normAutofit/>
          </a:bodyPr>
          <a:lstStyle/>
          <a:p>
            <a:r>
              <a:rPr lang="en-US" dirty="0"/>
              <a:t>Global Variables</a:t>
            </a:r>
          </a:p>
          <a:p>
            <a:pPr lvl="1"/>
            <a:r>
              <a:rPr lang="en-US" dirty="0" err="1"/>
              <a:t>GLuint</a:t>
            </a:r>
            <a:r>
              <a:rPr lang="en-US" dirty="0"/>
              <a:t> </a:t>
            </a:r>
            <a:r>
              <a:rPr lang="en-US" dirty="0" err="1"/>
              <a:t>trangleVBO</a:t>
            </a:r>
            <a:r>
              <a:rPr lang="en-US" dirty="0"/>
              <a:t>=0;</a:t>
            </a:r>
          </a:p>
          <a:p>
            <a:pPr lvl="1"/>
            <a:r>
              <a:rPr lang="en-US" dirty="0" err="1"/>
              <a:t>Gluint</a:t>
            </a:r>
            <a:r>
              <a:rPr lang="en-US" dirty="0"/>
              <a:t> </a:t>
            </a:r>
            <a:r>
              <a:rPr lang="en-US" dirty="0" err="1"/>
              <a:t>vertexArrayID</a:t>
            </a:r>
            <a:r>
              <a:rPr lang="en-US" dirty="0"/>
              <a:t> = 0;</a:t>
            </a:r>
          </a:p>
          <a:p>
            <a:r>
              <a:rPr lang="en-US" dirty="0" err="1"/>
              <a:t>VertexArray</a:t>
            </a:r>
            <a:r>
              <a:rPr lang="en-US" dirty="0"/>
              <a:t> Initialization</a:t>
            </a:r>
          </a:p>
          <a:p>
            <a:pPr lvl="1"/>
            <a:r>
              <a:rPr lang="en-US" dirty="0" err="1"/>
              <a:t>glGenVertexArrays</a:t>
            </a:r>
            <a:r>
              <a:rPr lang="en-US" dirty="0"/>
              <a:t>(1, &amp;</a:t>
            </a:r>
            <a:r>
              <a:rPr lang="en-US" dirty="0" err="1"/>
              <a:t>vertexArrayID</a:t>
            </a:r>
            <a:r>
              <a:rPr lang="en-US" dirty="0"/>
              <a:t>);</a:t>
            </a:r>
          </a:p>
          <a:p>
            <a:r>
              <a:rPr lang="en-US" dirty="0"/>
              <a:t>Buffer Initialization</a:t>
            </a:r>
          </a:p>
          <a:p>
            <a:pPr lvl="1"/>
            <a:r>
              <a:rPr lang="en-US" dirty="0"/>
              <a:t>float data[] = {-1.0, -1.0, 0.0,  1.0, -1.0, 0.0,  0.0, 1.0, 0.0};</a:t>
            </a:r>
          </a:p>
          <a:p>
            <a:pPr lvl="1"/>
            <a:r>
              <a:rPr lang="en-US" dirty="0" err="1"/>
              <a:t>glGenBuffers</a:t>
            </a:r>
            <a:r>
              <a:rPr lang="en-US" dirty="0"/>
              <a:t>(1, &amp;</a:t>
            </a:r>
            <a:r>
              <a:rPr lang="en-US" dirty="0" err="1"/>
              <a:t>triangleVBO</a:t>
            </a:r>
            <a:r>
              <a:rPr lang="en-US" dirty="0"/>
              <a:t>);</a:t>
            </a:r>
          </a:p>
          <a:p>
            <a:pPr lvl="1"/>
            <a:r>
              <a:rPr lang="en-US" dirty="0" err="1"/>
              <a:t>glBindBuffer</a:t>
            </a:r>
            <a:r>
              <a:rPr lang="en-US" dirty="0"/>
              <a:t>(GL_ARRAY_BUFFER, </a:t>
            </a:r>
            <a:r>
              <a:rPr lang="en-US" dirty="0" err="1"/>
              <a:t>triangleVBO</a:t>
            </a:r>
            <a:r>
              <a:rPr lang="en-US" dirty="0"/>
              <a:t>);</a:t>
            </a:r>
          </a:p>
          <a:p>
            <a:pPr lvl="1"/>
            <a:r>
              <a:rPr lang="en-US" dirty="0" err="1"/>
              <a:t>glBufferData</a:t>
            </a:r>
            <a:r>
              <a:rPr lang="en-US" dirty="0"/>
              <a:t>(GL_ARRAY_BUFFER, </a:t>
            </a:r>
            <a:r>
              <a:rPr lang="en-US" dirty="0" err="1"/>
              <a:t>sizeof</a:t>
            </a:r>
            <a:r>
              <a:rPr lang="en-US" dirty="0"/>
              <a:t>(data), data, GL_STATIC_DRAW);</a:t>
            </a:r>
          </a:p>
          <a:p>
            <a:pPr lvl="1"/>
            <a:endParaRPr lang="en-US" dirty="0"/>
          </a:p>
        </p:txBody>
      </p:sp>
    </p:spTree>
    <p:extLst>
      <p:ext uri="{BB962C8B-B14F-4D97-AF65-F5344CB8AC3E}">
        <p14:creationId xmlns:p14="http://schemas.microsoft.com/office/powerpoint/2010/main" val="2644799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53071-BC44-9340-B874-AEB8951D3773}"/>
              </a:ext>
            </a:extLst>
          </p:cNvPr>
          <p:cNvSpPr>
            <a:spLocks noGrp="1"/>
          </p:cNvSpPr>
          <p:nvPr>
            <p:ph type="title"/>
          </p:nvPr>
        </p:nvSpPr>
        <p:spPr/>
        <p:txBody>
          <a:bodyPr/>
          <a:lstStyle/>
          <a:p>
            <a:r>
              <a:rPr lang="en-US" dirty="0"/>
              <a:t>Source Code Example</a:t>
            </a:r>
          </a:p>
        </p:txBody>
      </p:sp>
      <p:sp>
        <p:nvSpPr>
          <p:cNvPr id="3" name="Content Placeholder 2">
            <a:extLst>
              <a:ext uri="{FF2B5EF4-FFF2-40B4-BE49-F238E27FC236}">
                <a16:creationId xmlns:a16="http://schemas.microsoft.com/office/drawing/2014/main" id="{36BD1BB4-2BB2-3444-818F-A32B125173A7}"/>
              </a:ext>
            </a:extLst>
          </p:cNvPr>
          <p:cNvSpPr>
            <a:spLocks noGrp="1"/>
          </p:cNvSpPr>
          <p:nvPr>
            <p:ph idx="1"/>
          </p:nvPr>
        </p:nvSpPr>
        <p:spPr/>
        <p:txBody>
          <a:bodyPr>
            <a:normAutofit/>
          </a:bodyPr>
          <a:lstStyle/>
          <a:p>
            <a:r>
              <a:rPr lang="en-US" dirty="0"/>
              <a:t>Buffer to </a:t>
            </a:r>
            <a:r>
              <a:rPr lang="en-US" dirty="0" err="1"/>
              <a:t>VertexArray</a:t>
            </a:r>
            <a:r>
              <a:rPr lang="en-US" dirty="0"/>
              <a:t> connection</a:t>
            </a:r>
          </a:p>
          <a:p>
            <a:pPr lvl="1"/>
            <a:r>
              <a:rPr lang="en-US" dirty="0" err="1"/>
              <a:t>glBindVertexArray</a:t>
            </a:r>
            <a:r>
              <a:rPr lang="en-US" dirty="0"/>
              <a:t>(</a:t>
            </a:r>
            <a:r>
              <a:rPr lang="en-US" dirty="0" err="1"/>
              <a:t>vertexArrayID</a:t>
            </a:r>
            <a:r>
              <a:rPr lang="en-US" dirty="0"/>
              <a:t>);</a:t>
            </a:r>
          </a:p>
          <a:p>
            <a:pPr lvl="1"/>
            <a:r>
              <a:rPr lang="en-US" dirty="0" err="1"/>
              <a:t>glBindBuffer</a:t>
            </a:r>
            <a:r>
              <a:rPr lang="en-US" dirty="0"/>
              <a:t>(GL_ARRAY_BUFFER, </a:t>
            </a:r>
            <a:r>
              <a:rPr lang="en-US" dirty="0" err="1"/>
              <a:t>triangleVBO</a:t>
            </a:r>
            <a:r>
              <a:rPr lang="en-US" dirty="0"/>
              <a:t>);</a:t>
            </a:r>
          </a:p>
          <a:p>
            <a:pPr lvl="1"/>
            <a:r>
              <a:rPr lang="en-US" dirty="0" err="1"/>
              <a:t>glEnableVertexAttribArray</a:t>
            </a:r>
            <a:r>
              <a:rPr lang="en-US" dirty="0"/>
              <a:t>(0);</a:t>
            </a:r>
          </a:p>
          <a:p>
            <a:pPr lvl="1"/>
            <a:r>
              <a:rPr lang="en-US" dirty="0" err="1"/>
              <a:t>glVertexAttribPointer</a:t>
            </a:r>
            <a:r>
              <a:rPr lang="en-US" dirty="0"/>
              <a:t>(0, 3, GL_FLOAT, GL_FALSE, 0, 0);</a:t>
            </a:r>
          </a:p>
          <a:p>
            <a:r>
              <a:rPr lang="en-US" dirty="0"/>
              <a:t>Rendering (at each frame)</a:t>
            </a:r>
          </a:p>
          <a:p>
            <a:pPr lvl="1"/>
            <a:r>
              <a:rPr lang="en-US" dirty="0" err="1"/>
              <a:t>glBindVertexArray</a:t>
            </a:r>
            <a:r>
              <a:rPr lang="en-US" dirty="0"/>
              <a:t>(</a:t>
            </a:r>
            <a:r>
              <a:rPr lang="en-US" dirty="0" err="1"/>
              <a:t>vertexArrayID</a:t>
            </a:r>
            <a:r>
              <a:rPr lang="en-US" dirty="0"/>
              <a:t>);</a:t>
            </a:r>
          </a:p>
        </p:txBody>
      </p:sp>
    </p:spTree>
    <p:extLst>
      <p:ext uri="{BB962C8B-B14F-4D97-AF65-F5344CB8AC3E}">
        <p14:creationId xmlns:p14="http://schemas.microsoft.com/office/powerpoint/2010/main" val="14941576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D1388-D8B4-1F4E-8EFC-612D9DCBA7D3}"/>
              </a:ext>
            </a:extLst>
          </p:cNvPr>
          <p:cNvSpPr>
            <a:spLocks noGrp="1"/>
          </p:cNvSpPr>
          <p:nvPr>
            <p:ph type="title"/>
          </p:nvPr>
        </p:nvSpPr>
        <p:spPr/>
        <p:txBody>
          <a:bodyPr/>
          <a:lstStyle/>
          <a:p>
            <a:r>
              <a:rPr lang="en-US" dirty="0"/>
              <a:t>Primitive Assembly</a:t>
            </a:r>
          </a:p>
        </p:txBody>
      </p:sp>
      <p:pic>
        <p:nvPicPr>
          <p:cNvPr id="4" name="Content Placeholder 3">
            <a:extLst>
              <a:ext uri="{FF2B5EF4-FFF2-40B4-BE49-F238E27FC236}">
                <a16:creationId xmlns:a16="http://schemas.microsoft.com/office/drawing/2014/main" id="{2F8B2AAE-211A-3741-9A09-F46F6F2010BB}"/>
              </a:ext>
            </a:extLst>
          </p:cNvPr>
          <p:cNvPicPr>
            <a:picLocks noGrp="1" noChangeAspect="1"/>
          </p:cNvPicPr>
          <p:nvPr>
            <p:ph idx="1"/>
          </p:nvPr>
        </p:nvPicPr>
        <p:blipFill>
          <a:blip r:embed="rId2"/>
          <a:stretch>
            <a:fillRect/>
          </a:stretch>
        </p:blipFill>
        <p:spPr>
          <a:xfrm>
            <a:off x="5402037" y="2122147"/>
            <a:ext cx="6608195" cy="6853642"/>
          </a:xfrm>
        </p:spPr>
      </p:pic>
    </p:spTree>
    <p:extLst>
      <p:ext uri="{BB962C8B-B14F-4D97-AF65-F5344CB8AC3E}">
        <p14:creationId xmlns:p14="http://schemas.microsoft.com/office/powerpoint/2010/main" val="3740076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0F466-306B-C648-A744-84F2DC58D509}"/>
              </a:ext>
            </a:extLst>
          </p:cNvPr>
          <p:cNvSpPr>
            <a:spLocks noGrp="1"/>
          </p:cNvSpPr>
          <p:nvPr>
            <p:ph type="title"/>
          </p:nvPr>
        </p:nvSpPr>
        <p:spPr/>
        <p:txBody>
          <a:bodyPr/>
          <a:lstStyle/>
          <a:p>
            <a:r>
              <a:rPr lang="en-US" dirty="0"/>
              <a:t>Primitive Assembly</a:t>
            </a:r>
          </a:p>
        </p:txBody>
      </p:sp>
      <p:sp>
        <p:nvSpPr>
          <p:cNvPr id="3" name="Content Placeholder 2">
            <a:extLst>
              <a:ext uri="{FF2B5EF4-FFF2-40B4-BE49-F238E27FC236}">
                <a16:creationId xmlns:a16="http://schemas.microsoft.com/office/drawing/2014/main" id="{F42CB2A8-1E04-FB4A-81FB-1032B02D9494}"/>
              </a:ext>
            </a:extLst>
          </p:cNvPr>
          <p:cNvSpPr>
            <a:spLocks noGrp="1"/>
          </p:cNvSpPr>
          <p:nvPr>
            <p:ph idx="1"/>
          </p:nvPr>
        </p:nvSpPr>
        <p:spPr/>
        <p:txBody>
          <a:bodyPr/>
          <a:lstStyle/>
          <a:p>
            <a:r>
              <a:rPr lang="en-US" dirty="0"/>
              <a:t>Most simple method</a:t>
            </a:r>
          </a:p>
          <a:p>
            <a:pPr lvl="1"/>
            <a:r>
              <a:rPr lang="en-US" dirty="0" err="1"/>
              <a:t>glDrawArrays</a:t>
            </a:r>
            <a:r>
              <a:rPr lang="en-US" dirty="0"/>
              <a:t>( GL_TRIANGLES, 0, 3 );</a:t>
            </a:r>
          </a:p>
          <a:p>
            <a:pPr lvl="2"/>
            <a:r>
              <a:rPr lang="en-US" dirty="0"/>
              <a:t>Starting from the first (0-th) vertex, draw triangles using three vertices in vertex attribute</a:t>
            </a:r>
          </a:p>
          <a:p>
            <a:r>
              <a:rPr lang="en-US" dirty="0"/>
              <a:t>Problem</a:t>
            </a:r>
          </a:p>
          <a:p>
            <a:pPr lvl="1"/>
            <a:r>
              <a:rPr lang="en-US" dirty="0"/>
              <a:t>Duplicated vertices</a:t>
            </a:r>
          </a:p>
          <a:p>
            <a:r>
              <a:rPr lang="en-US" dirty="0"/>
              <a:t>Solution</a:t>
            </a:r>
          </a:p>
          <a:p>
            <a:pPr lvl="1"/>
            <a:r>
              <a:rPr lang="en-US" dirty="0"/>
              <a:t>Drawing using vertex ID</a:t>
            </a:r>
          </a:p>
          <a:p>
            <a:endParaRPr lang="en-US" dirty="0"/>
          </a:p>
        </p:txBody>
      </p:sp>
      <p:grpSp>
        <p:nvGrpSpPr>
          <p:cNvPr id="4" name="Group">
            <a:extLst>
              <a:ext uri="{FF2B5EF4-FFF2-40B4-BE49-F238E27FC236}">
                <a16:creationId xmlns:a16="http://schemas.microsoft.com/office/drawing/2014/main" id="{359F81F0-2AE8-C341-9D45-E922D59D4DAF}"/>
              </a:ext>
            </a:extLst>
          </p:cNvPr>
          <p:cNvGrpSpPr/>
          <p:nvPr/>
        </p:nvGrpSpPr>
        <p:grpSpPr>
          <a:xfrm>
            <a:off x="9735082" y="5420187"/>
            <a:ext cx="4316058" cy="3644797"/>
            <a:chOff x="6876" y="-34559"/>
            <a:chExt cx="4316055" cy="3644795"/>
          </a:xfrm>
        </p:grpSpPr>
        <p:sp>
          <p:nvSpPr>
            <p:cNvPr id="5" name="Circle">
              <a:extLst>
                <a:ext uri="{FF2B5EF4-FFF2-40B4-BE49-F238E27FC236}">
                  <a16:creationId xmlns:a16="http://schemas.microsoft.com/office/drawing/2014/main" id="{FDE6D5DA-F364-5144-9120-E5A2E25A1087}"/>
                </a:ext>
              </a:extLst>
            </p:cNvPr>
            <p:cNvSpPr/>
            <p:nvPr/>
          </p:nvSpPr>
          <p:spPr>
            <a:xfrm>
              <a:off x="1905259" y="1943993"/>
              <a:ext cx="304803" cy="304800"/>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6" name="Line">
              <a:extLst>
                <a:ext uri="{FF2B5EF4-FFF2-40B4-BE49-F238E27FC236}">
                  <a16:creationId xmlns:a16="http://schemas.microsoft.com/office/drawing/2014/main" id="{8A8C0E83-8D35-FA48-9D4D-30F257DBDA4B}"/>
                </a:ext>
              </a:extLst>
            </p:cNvPr>
            <p:cNvSpPr/>
            <p:nvPr/>
          </p:nvSpPr>
          <p:spPr>
            <a:xfrm flipV="1">
              <a:off x="2164904" y="1639192"/>
              <a:ext cx="1772356" cy="349958"/>
            </a:xfrm>
            <a:prstGeom prst="line">
              <a:avLst/>
            </a:prstGeom>
            <a:noFill/>
            <a:ln w="12700" cap="flat">
              <a:solidFill>
                <a:srgbClr val="6A9DAE"/>
              </a:solidFill>
              <a:prstDash val="solid"/>
              <a:round/>
            </a:ln>
            <a:effectLst/>
          </p:spPr>
          <p:txBody>
            <a:bodyPr wrap="square" lIns="0" tIns="0" rIns="0" bIns="0" numCol="1" anchor="t">
              <a:noAutofit/>
            </a:bodyPr>
            <a:lstStyle/>
            <a:p>
              <a:pPr algn="l" defTabSz="457223">
                <a:defRPr sz="1600" i="0">
                  <a:solidFill>
                    <a:srgbClr val="000000"/>
                  </a:solidFill>
                </a:defRPr>
              </a:pPr>
              <a:endParaRPr sz="1600"/>
            </a:p>
          </p:txBody>
        </p:sp>
        <p:sp>
          <p:nvSpPr>
            <p:cNvPr id="7" name="Line">
              <a:extLst>
                <a:ext uri="{FF2B5EF4-FFF2-40B4-BE49-F238E27FC236}">
                  <a16:creationId xmlns:a16="http://schemas.microsoft.com/office/drawing/2014/main" id="{C4F3B95F-7EAB-944A-A166-F4213295BF2E}"/>
                </a:ext>
              </a:extLst>
            </p:cNvPr>
            <p:cNvSpPr/>
            <p:nvPr/>
          </p:nvSpPr>
          <p:spPr>
            <a:xfrm flipH="1">
              <a:off x="1295660" y="2203636"/>
              <a:ext cx="654756" cy="959557"/>
            </a:xfrm>
            <a:prstGeom prst="line">
              <a:avLst/>
            </a:prstGeom>
            <a:noFill/>
            <a:ln w="12700" cap="flat">
              <a:solidFill>
                <a:srgbClr val="6A9DAE"/>
              </a:solidFill>
              <a:prstDash val="solid"/>
              <a:round/>
            </a:ln>
            <a:effectLst/>
          </p:spPr>
          <p:txBody>
            <a:bodyPr wrap="square" lIns="0" tIns="0" rIns="0" bIns="0" numCol="1" anchor="t">
              <a:noAutofit/>
            </a:bodyPr>
            <a:lstStyle/>
            <a:p>
              <a:pPr algn="l" defTabSz="457223">
                <a:defRPr sz="1600" i="0">
                  <a:solidFill>
                    <a:srgbClr val="000000"/>
                  </a:solidFill>
                </a:defRPr>
              </a:pPr>
              <a:endParaRPr sz="1600"/>
            </a:p>
          </p:txBody>
        </p:sp>
        <p:sp>
          <p:nvSpPr>
            <p:cNvPr id="8" name="Line">
              <a:extLst>
                <a:ext uri="{FF2B5EF4-FFF2-40B4-BE49-F238E27FC236}">
                  <a16:creationId xmlns:a16="http://schemas.microsoft.com/office/drawing/2014/main" id="{C88B5D9F-3D8D-C24C-BE91-DFDCF9532188}"/>
                </a:ext>
              </a:extLst>
            </p:cNvPr>
            <p:cNvSpPr/>
            <p:nvPr/>
          </p:nvSpPr>
          <p:spPr>
            <a:xfrm>
              <a:off x="2164904" y="2203637"/>
              <a:ext cx="756356" cy="1264357"/>
            </a:xfrm>
            <a:prstGeom prst="line">
              <a:avLst/>
            </a:prstGeom>
            <a:noFill/>
            <a:ln w="12700" cap="flat">
              <a:solidFill>
                <a:srgbClr val="6A9DAE"/>
              </a:solidFill>
              <a:prstDash val="solid"/>
              <a:round/>
            </a:ln>
            <a:effectLst/>
          </p:spPr>
          <p:txBody>
            <a:bodyPr wrap="square" lIns="0" tIns="0" rIns="0" bIns="0" numCol="1" anchor="t">
              <a:noAutofit/>
            </a:bodyPr>
            <a:lstStyle/>
            <a:p>
              <a:pPr algn="l" defTabSz="457223">
                <a:defRPr sz="1600" i="0">
                  <a:solidFill>
                    <a:srgbClr val="000000"/>
                  </a:solidFill>
                </a:defRPr>
              </a:pPr>
              <a:endParaRPr sz="1600"/>
            </a:p>
          </p:txBody>
        </p:sp>
        <p:sp>
          <p:nvSpPr>
            <p:cNvPr id="9" name="Line">
              <a:extLst>
                <a:ext uri="{FF2B5EF4-FFF2-40B4-BE49-F238E27FC236}">
                  <a16:creationId xmlns:a16="http://schemas.microsoft.com/office/drawing/2014/main" id="{461E0971-4635-EC4A-8DE1-1F6F97F984C9}"/>
                </a:ext>
              </a:extLst>
            </p:cNvPr>
            <p:cNvSpPr/>
            <p:nvPr/>
          </p:nvSpPr>
          <p:spPr>
            <a:xfrm flipV="1">
              <a:off x="2056530" y="826392"/>
              <a:ext cx="255130" cy="1117602"/>
            </a:xfrm>
            <a:prstGeom prst="line">
              <a:avLst/>
            </a:prstGeom>
            <a:noFill/>
            <a:ln w="12700" cap="flat">
              <a:solidFill>
                <a:srgbClr val="6A9DAE"/>
              </a:solidFill>
              <a:prstDash val="solid"/>
              <a:round/>
            </a:ln>
            <a:effectLst/>
          </p:spPr>
          <p:txBody>
            <a:bodyPr wrap="square" lIns="0" tIns="0" rIns="0" bIns="0" numCol="1" anchor="t">
              <a:noAutofit/>
            </a:bodyPr>
            <a:lstStyle/>
            <a:p>
              <a:pPr algn="l" defTabSz="457223">
                <a:defRPr sz="1600" i="0">
                  <a:solidFill>
                    <a:srgbClr val="000000"/>
                  </a:solidFill>
                </a:defRPr>
              </a:pPr>
              <a:endParaRPr sz="1600"/>
            </a:p>
          </p:txBody>
        </p:sp>
        <p:sp>
          <p:nvSpPr>
            <p:cNvPr id="10" name="Line">
              <a:extLst>
                <a:ext uri="{FF2B5EF4-FFF2-40B4-BE49-F238E27FC236}">
                  <a16:creationId xmlns:a16="http://schemas.microsoft.com/office/drawing/2014/main" id="{0CAD597C-D166-494C-BF64-FA8527B281A7}"/>
                </a:ext>
              </a:extLst>
            </p:cNvPr>
            <p:cNvSpPr/>
            <p:nvPr/>
          </p:nvSpPr>
          <p:spPr>
            <a:xfrm flipH="1" flipV="1">
              <a:off x="889258" y="1232793"/>
              <a:ext cx="1061157" cy="756357"/>
            </a:xfrm>
            <a:prstGeom prst="line">
              <a:avLst/>
            </a:prstGeom>
            <a:noFill/>
            <a:ln w="12700" cap="flat">
              <a:solidFill>
                <a:srgbClr val="6A9DAE"/>
              </a:solidFill>
              <a:prstDash val="solid"/>
              <a:round/>
            </a:ln>
            <a:effectLst/>
          </p:spPr>
          <p:txBody>
            <a:bodyPr wrap="square" lIns="0" tIns="0" rIns="0" bIns="0" numCol="1" anchor="t">
              <a:noAutofit/>
            </a:bodyPr>
            <a:lstStyle/>
            <a:p>
              <a:pPr algn="l" defTabSz="457223">
                <a:defRPr sz="1600" i="0">
                  <a:solidFill>
                    <a:srgbClr val="000000"/>
                  </a:solidFill>
                </a:defRPr>
              </a:pPr>
              <a:endParaRPr sz="1600"/>
            </a:p>
          </p:txBody>
        </p:sp>
        <p:sp>
          <p:nvSpPr>
            <p:cNvPr id="11" name="Shape">
              <a:extLst>
                <a:ext uri="{FF2B5EF4-FFF2-40B4-BE49-F238E27FC236}">
                  <a16:creationId xmlns:a16="http://schemas.microsoft.com/office/drawing/2014/main" id="{30F73737-FA05-6F4D-9456-BCBC584A57A3}"/>
                </a:ext>
              </a:extLst>
            </p:cNvPr>
            <p:cNvSpPr/>
            <p:nvPr/>
          </p:nvSpPr>
          <p:spPr>
            <a:xfrm>
              <a:off x="905064" y="781237"/>
              <a:ext cx="2991555" cy="2704819"/>
            </a:xfrm>
            <a:custGeom>
              <a:avLst/>
              <a:gdLst/>
              <a:ahLst/>
              <a:cxnLst>
                <a:cxn ang="0">
                  <a:pos x="wd2" y="hd2"/>
                </a:cxn>
                <a:cxn ang="5400000">
                  <a:pos x="wd2" y="hd2"/>
                </a:cxn>
                <a:cxn ang="10800000">
                  <a:pos x="wd2" y="hd2"/>
                </a:cxn>
                <a:cxn ang="16200000">
                  <a:pos x="wd2" y="hd2"/>
                </a:cxn>
              </a:cxnLst>
              <a:rect l="0" t="0" r="r" b="b"/>
              <a:pathLst>
                <a:path w="21600" h="21600" extrusionOk="0">
                  <a:moveTo>
                    <a:pt x="0" y="3792"/>
                  </a:moveTo>
                  <a:lnTo>
                    <a:pt x="10577" y="0"/>
                  </a:lnTo>
                  <a:lnTo>
                    <a:pt x="21600" y="6925"/>
                  </a:lnTo>
                  <a:lnTo>
                    <a:pt x="14599" y="21600"/>
                  </a:lnTo>
                  <a:lnTo>
                    <a:pt x="2383" y="19292"/>
                  </a:lnTo>
                  <a:lnTo>
                    <a:pt x="0" y="3792"/>
                  </a:lnTo>
                  <a:close/>
                </a:path>
              </a:pathLst>
            </a:custGeom>
            <a:no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2" name="Circle">
              <a:extLst>
                <a:ext uri="{FF2B5EF4-FFF2-40B4-BE49-F238E27FC236}">
                  <a16:creationId xmlns:a16="http://schemas.microsoft.com/office/drawing/2014/main" id="{D32FE158-0767-5343-B035-B0DE882A447E}"/>
                </a:ext>
              </a:extLst>
            </p:cNvPr>
            <p:cNvSpPr/>
            <p:nvPr/>
          </p:nvSpPr>
          <p:spPr>
            <a:xfrm>
              <a:off x="787659" y="1131193"/>
              <a:ext cx="304800" cy="304800"/>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3" name="Circle">
              <a:extLst>
                <a:ext uri="{FF2B5EF4-FFF2-40B4-BE49-F238E27FC236}">
                  <a16:creationId xmlns:a16="http://schemas.microsoft.com/office/drawing/2014/main" id="{C2601F28-4594-2541-AE78-5AF0C7F6EA81}"/>
                </a:ext>
              </a:extLst>
            </p:cNvPr>
            <p:cNvSpPr/>
            <p:nvPr/>
          </p:nvSpPr>
          <p:spPr>
            <a:xfrm>
              <a:off x="1092459" y="3061592"/>
              <a:ext cx="304803" cy="304804"/>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4" name="Circle">
              <a:extLst>
                <a:ext uri="{FF2B5EF4-FFF2-40B4-BE49-F238E27FC236}">
                  <a16:creationId xmlns:a16="http://schemas.microsoft.com/office/drawing/2014/main" id="{A453CC43-3279-9942-84D0-8243451DBDD6}"/>
                </a:ext>
              </a:extLst>
            </p:cNvPr>
            <p:cNvSpPr/>
            <p:nvPr/>
          </p:nvSpPr>
          <p:spPr>
            <a:xfrm>
              <a:off x="2779020" y="3305433"/>
              <a:ext cx="304800" cy="304803"/>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5" name="Circle">
              <a:extLst>
                <a:ext uri="{FF2B5EF4-FFF2-40B4-BE49-F238E27FC236}">
                  <a16:creationId xmlns:a16="http://schemas.microsoft.com/office/drawing/2014/main" id="{1790DABE-3567-7C49-8E5C-51491AE43DF0}"/>
                </a:ext>
              </a:extLst>
            </p:cNvPr>
            <p:cNvSpPr/>
            <p:nvPr/>
          </p:nvSpPr>
          <p:spPr>
            <a:xfrm>
              <a:off x="3734059" y="1537593"/>
              <a:ext cx="304803" cy="304800"/>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6" name="Circle">
              <a:extLst>
                <a:ext uri="{FF2B5EF4-FFF2-40B4-BE49-F238E27FC236}">
                  <a16:creationId xmlns:a16="http://schemas.microsoft.com/office/drawing/2014/main" id="{79F8179F-8E9C-7946-BE9D-1DE54F28727D}"/>
                </a:ext>
              </a:extLst>
            </p:cNvPr>
            <p:cNvSpPr/>
            <p:nvPr/>
          </p:nvSpPr>
          <p:spPr>
            <a:xfrm>
              <a:off x="2210059" y="623193"/>
              <a:ext cx="304800" cy="304803"/>
            </a:xfrm>
            <a:prstGeom prst="ellipse">
              <a:avLst/>
            </a:prstGeom>
            <a:solidFill>
              <a:srgbClr val="6EA0B0"/>
            </a:solidFill>
            <a:ln w="25400" cap="flat">
              <a:solidFill>
                <a:srgbClr val="507580"/>
              </a:solidFill>
              <a:prstDash val="solid"/>
              <a:round/>
            </a:ln>
            <a:effectLst/>
          </p:spPr>
          <p:txBody>
            <a:bodyPr wrap="square" lIns="50800" tIns="50800" rIns="50800" bIns="50800" numCol="1" anchor="ctr">
              <a:noAutofit/>
            </a:bodyPr>
            <a:lstStyle/>
            <a:p>
              <a:pPr>
                <a:defRPr sz="3600" i="0">
                  <a:solidFill>
                    <a:srgbClr val="FFFFFF"/>
                  </a:solidFill>
                  <a:uFill>
                    <a:solidFill>
                      <a:srgbClr val="FFFFFF"/>
                    </a:solidFill>
                  </a:uFill>
                  <a:latin typeface="Gill Sans Light"/>
                  <a:ea typeface="Gill Sans Light"/>
                  <a:cs typeface="Gill Sans Light"/>
                  <a:sym typeface="Gill Sans Light"/>
                </a:defRPr>
              </a:pPr>
              <a:endParaRPr sz="3600"/>
            </a:p>
          </p:txBody>
        </p:sp>
        <p:sp>
          <p:nvSpPr>
            <p:cNvPr id="17" name="v0">
              <a:extLst>
                <a:ext uri="{FF2B5EF4-FFF2-40B4-BE49-F238E27FC236}">
                  <a16:creationId xmlns:a16="http://schemas.microsoft.com/office/drawing/2014/main" id="{9925C29F-D2D9-F24C-8FF9-E6117837251C}"/>
                </a:ext>
              </a:extLst>
            </p:cNvPr>
            <p:cNvSpPr txBox="1"/>
            <p:nvPr/>
          </p:nvSpPr>
          <p:spPr>
            <a:xfrm>
              <a:off x="1429276" y="981441"/>
              <a:ext cx="455253" cy="5027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v0</a:t>
              </a:r>
            </a:p>
          </p:txBody>
        </p:sp>
        <p:sp>
          <p:nvSpPr>
            <p:cNvPr id="18" name="v1">
              <a:extLst>
                <a:ext uri="{FF2B5EF4-FFF2-40B4-BE49-F238E27FC236}">
                  <a16:creationId xmlns:a16="http://schemas.microsoft.com/office/drawing/2014/main" id="{F856C625-1197-4144-8BDE-239A5E8E78EB}"/>
                </a:ext>
              </a:extLst>
            </p:cNvPr>
            <p:cNvSpPr txBox="1"/>
            <p:nvPr/>
          </p:nvSpPr>
          <p:spPr>
            <a:xfrm>
              <a:off x="6876" y="879845"/>
              <a:ext cx="455253" cy="5027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v1</a:t>
              </a:r>
            </a:p>
          </p:txBody>
        </p:sp>
        <p:sp>
          <p:nvSpPr>
            <p:cNvPr id="19" name="v2">
              <a:extLst>
                <a:ext uri="{FF2B5EF4-FFF2-40B4-BE49-F238E27FC236}">
                  <a16:creationId xmlns:a16="http://schemas.microsoft.com/office/drawing/2014/main" id="{5098137C-6269-9147-946F-C8A69E0DE4FE}"/>
                </a:ext>
              </a:extLst>
            </p:cNvPr>
            <p:cNvSpPr txBox="1"/>
            <p:nvPr/>
          </p:nvSpPr>
          <p:spPr>
            <a:xfrm>
              <a:off x="223624" y="2588979"/>
              <a:ext cx="455253" cy="5027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v2</a:t>
              </a:r>
            </a:p>
          </p:txBody>
        </p:sp>
        <p:sp>
          <p:nvSpPr>
            <p:cNvPr id="20" name="v3">
              <a:extLst>
                <a:ext uri="{FF2B5EF4-FFF2-40B4-BE49-F238E27FC236}">
                  <a16:creationId xmlns:a16="http://schemas.microsoft.com/office/drawing/2014/main" id="{249819E0-9FBA-A346-B947-D3D315A562E0}"/>
                </a:ext>
              </a:extLst>
            </p:cNvPr>
            <p:cNvSpPr txBox="1"/>
            <p:nvPr/>
          </p:nvSpPr>
          <p:spPr>
            <a:xfrm>
              <a:off x="2953278" y="3013441"/>
              <a:ext cx="455253" cy="5027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v3</a:t>
              </a:r>
            </a:p>
          </p:txBody>
        </p:sp>
        <p:sp>
          <p:nvSpPr>
            <p:cNvPr id="21" name="v4">
              <a:extLst>
                <a:ext uri="{FF2B5EF4-FFF2-40B4-BE49-F238E27FC236}">
                  <a16:creationId xmlns:a16="http://schemas.microsoft.com/office/drawing/2014/main" id="{FCB2D92C-95E3-5246-85D8-2674C2CCA5AF}"/>
                </a:ext>
              </a:extLst>
            </p:cNvPr>
            <p:cNvSpPr txBox="1"/>
            <p:nvPr/>
          </p:nvSpPr>
          <p:spPr>
            <a:xfrm>
              <a:off x="3867678" y="1184641"/>
              <a:ext cx="455253" cy="5027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v4</a:t>
              </a:r>
            </a:p>
          </p:txBody>
        </p:sp>
        <p:sp>
          <p:nvSpPr>
            <p:cNvPr id="22" name="v5">
              <a:extLst>
                <a:ext uri="{FF2B5EF4-FFF2-40B4-BE49-F238E27FC236}">
                  <a16:creationId xmlns:a16="http://schemas.microsoft.com/office/drawing/2014/main" id="{3F5695B2-9D68-1E43-8E07-F79AA9AC273C}"/>
                </a:ext>
              </a:extLst>
            </p:cNvPr>
            <p:cNvSpPr txBox="1"/>
            <p:nvPr/>
          </p:nvSpPr>
          <p:spPr>
            <a:xfrm>
              <a:off x="2343678" y="-34559"/>
              <a:ext cx="455253" cy="5027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v5</a:t>
              </a:r>
            </a:p>
          </p:txBody>
        </p:sp>
      </p:grpSp>
    </p:spTree>
    <p:extLst>
      <p:ext uri="{BB962C8B-B14F-4D97-AF65-F5344CB8AC3E}">
        <p14:creationId xmlns:p14="http://schemas.microsoft.com/office/powerpoint/2010/main" val="2622300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red Vertex (OBJ, OFF)"/>
          <p:cNvSpPr txBox="1">
            <a:spLocks noGrp="1"/>
          </p:cNvSpPr>
          <p:nvPr>
            <p:ph type="title"/>
          </p:nvPr>
        </p:nvSpPr>
        <p:spPr>
          <a:prstGeom prst="rect">
            <a:avLst/>
          </a:prstGeom>
        </p:spPr>
        <p:txBody>
          <a:bodyPr/>
          <a:lstStyle/>
          <a:p>
            <a:r>
              <a:t>Shared Vertex (OBJ, OFF)</a:t>
            </a:r>
          </a:p>
        </p:txBody>
      </p:sp>
      <p:sp>
        <p:nvSpPr>
          <p:cNvPr id="178" name="Vertex:…"/>
          <p:cNvSpPr txBox="1">
            <a:spLocks noGrp="1"/>
          </p:cNvSpPr>
          <p:nvPr>
            <p:ph idx="1"/>
          </p:nvPr>
        </p:nvSpPr>
        <p:spPr>
          <a:prstGeom prst="rect">
            <a:avLst/>
          </a:prstGeom>
        </p:spPr>
        <p:txBody>
          <a:bodyPr/>
          <a:lstStyle/>
          <a:p>
            <a:pPr marL="246900" indent="-246900" defTabSz="473225">
              <a:spcBef>
                <a:spcPts val="3000"/>
              </a:spcBef>
              <a:defRPr sz="2916">
                <a:effectLst>
                  <a:outerShdw blurRad="20574" dist="20574" dir="2700000" rotWithShape="0">
                    <a:srgbClr val="000000">
                      <a:alpha val="50000"/>
                    </a:srgbClr>
                  </a:outerShdw>
                </a:effectLst>
              </a:defRPr>
            </a:pPr>
            <a:r>
              <a:rPr dirty="0"/>
              <a:t>Vertex:</a:t>
            </a:r>
          </a:p>
          <a:p>
            <a:pPr marL="555526" lvl="1" indent="-246900" defTabSz="473225">
              <a:spcBef>
                <a:spcPts val="900"/>
              </a:spcBef>
              <a:defRPr sz="2592">
                <a:effectLst>
                  <a:outerShdw blurRad="20574" dist="20574" dir="2700000" rotWithShape="0">
                    <a:srgbClr val="000000">
                      <a:alpha val="50000"/>
                    </a:srgbClr>
                  </a:outerShdw>
                </a:effectLst>
              </a:defRPr>
            </a:pPr>
            <a:r>
              <a:rPr dirty="0"/>
              <a:t>position</a:t>
            </a:r>
          </a:p>
          <a:p>
            <a:pPr marL="246900" indent="-246900" defTabSz="473225">
              <a:spcBef>
                <a:spcPts val="3000"/>
              </a:spcBef>
              <a:defRPr sz="2916">
                <a:effectLst>
                  <a:outerShdw blurRad="20574" dist="20574" dir="2700000" rotWithShape="0">
                    <a:srgbClr val="000000">
                      <a:alpha val="50000"/>
                    </a:srgbClr>
                  </a:outerShdw>
                </a:effectLst>
              </a:defRPr>
            </a:pPr>
            <a:r>
              <a:rPr dirty="0"/>
              <a:t>Face:</a:t>
            </a:r>
          </a:p>
          <a:p>
            <a:pPr marL="555526" lvl="1" indent="-246900" defTabSz="473225">
              <a:spcBef>
                <a:spcPts val="900"/>
              </a:spcBef>
              <a:defRPr sz="2592">
                <a:effectLst>
                  <a:outerShdw blurRad="20574" dist="20574" dir="2700000" rotWithShape="0">
                    <a:srgbClr val="000000">
                      <a:alpha val="50000"/>
                    </a:srgbClr>
                  </a:outerShdw>
                </a:effectLst>
              </a:defRPr>
            </a:pPr>
            <a:r>
              <a:rPr dirty="0"/>
              <a:t>vertex indices</a:t>
            </a:r>
          </a:p>
          <a:p>
            <a:pPr marL="246900" indent="-246900" defTabSz="473225">
              <a:spcBef>
                <a:spcPts val="3000"/>
              </a:spcBef>
              <a:defRPr sz="2916">
                <a:effectLst>
                  <a:outerShdw blurRad="20574" dist="20574" dir="2700000" rotWithShape="0">
                    <a:srgbClr val="000000">
                      <a:alpha val="50000"/>
                    </a:srgbClr>
                  </a:outerShdw>
                </a:effectLst>
              </a:defRPr>
            </a:pPr>
            <a:r>
              <a:rPr dirty="0"/>
              <a:t>Solve replication of </a:t>
            </a:r>
            <a:br>
              <a:rPr dirty="0"/>
            </a:br>
            <a:r>
              <a:rPr dirty="0"/>
              <a:t>vertices and associated data</a:t>
            </a:r>
          </a:p>
          <a:p>
            <a:pPr marL="246900" indent="-246900" defTabSz="473225">
              <a:spcBef>
                <a:spcPts val="3000"/>
              </a:spcBef>
              <a:defRPr sz="2916">
                <a:effectLst>
                  <a:outerShdw blurRad="20574" dist="20574" dir="2700000" rotWithShape="0">
                    <a:srgbClr val="000000">
                      <a:alpha val="50000"/>
                    </a:srgbClr>
                  </a:outerShdw>
                </a:effectLst>
              </a:defRPr>
            </a:pPr>
            <a:r>
              <a:rPr dirty="0"/>
              <a:t>Simple and efficient in storage</a:t>
            </a:r>
          </a:p>
          <a:p>
            <a:pPr marL="555526" lvl="1" indent="-246900" defTabSz="473225">
              <a:spcBef>
                <a:spcPts val="900"/>
              </a:spcBef>
              <a:defRPr sz="2592">
                <a:effectLst>
                  <a:outerShdw blurRad="20574" dist="20574" dir="2700000" rotWithShape="0">
                    <a:srgbClr val="000000">
                      <a:alpha val="50000"/>
                    </a:srgbClr>
                  </a:outerShdw>
                </a:effectLst>
              </a:defRPr>
            </a:pPr>
            <a:r>
              <a:rPr dirty="0"/>
              <a:t>file format</a:t>
            </a:r>
          </a:p>
          <a:p>
            <a:pPr marL="246900" indent="-246900" defTabSz="473225">
              <a:spcBef>
                <a:spcPts val="3000"/>
              </a:spcBef>
              <a:defRPr sz="2916">
                <a:effectLst>
                  <a:outerShdw blurRad="20574" dist="20574" dir="2700000" rotWithShape="0">
                    <a:srgbClr val="000000">
                      <a:alpha val="50000"/>
                    </a:srgbClr>
                  </a:outerShdw>
                </a:effectLst>
              </a:defRPr>
            </a:pPr>
            <a:r>
              <a:rPr dirty="0"/>
              <a:t>Efficient for algorithms for static data</a:t>
            </a:r>
          </a:p>
          <a:p>
            <a:pPr marL="555526" lvl="1" indent="-246900" defTabSz="473225">
              <a:spcBef>
                <a:spcPts val="900"/>
              </a:spcBef>
              <a:defRPr sz="2592">
                <a:effectLst>
                  <a:outerShdw blurRad="20574" dist="20574" dir="2700000" rotWithShape="0">
                    <a:srgbClr val="000000">
                      <a:alpha val="50000"/>
                    </a:srgbClr>
                  </a:outerShdw>
                </a:effectLst>
              </a:defRPr>
            </a:pPr>
            <a:r>
              <a:rPr dirty="0"/>
              <a:t>rendering</a:t>
            </a:r>
          </a:p>
          <a:p>
            <a:pPr marL="246900" indent="-246900" defTabSz="473225">
              <a:spcBef>
                <a:spcPts val="3000"/>
              </a:spcBef>
              <a:defRPr sz="2916">
                <a:effectLst>
                  <a:outerShdw blurRad="20574" dist="20574" dir="2700000" rotWithShape="0">
                    <a:srgbClr val="000000">
                      <a:alpha val="50000"/>
                    </a:srgbClr>
                  </a:outerShdw>
                </a:effectLst>
              </a:defRPr>
            </a:pPr>
            <a:r>
              <a:rPr dirty="0"/>
              <a:t>Still, connectivity information cannot be accessed explicitly</a:t>
            </a:r>
          </a:p>
        </p:txBody>
      </p:sp>
      <p:pic>
        <p:nvPicPr>
          <p:cNvPr id="180" name="image4.png" descr="image4.png"/>
          <p:cNvPicPr>
            <a:picLocks noChangeAspect="1"/>
          </p:cNvPicPr>
          <p:nvPr/>
        </p:nvPicPr>
        <p:blipFill>
          <a:blip r:embed="rId3"/>
          <a:srcRect l="19539" b="25145"/>
          <a:stretch>
            <a:fillRect/>
          </a:stretch>
        </p:blipFill>
        <p:spPr>
          <a:xfrm>
            <a:off x="9428746" y="1842348"/>
            <a:ext cx="5438987" cy="5181601"/>
          </a:xfrm>
          <a:prstGeom prst="rect">
            <a:avLst/>
          </a:prstGeom>
          <a:ln w="12700">
            <a:miter lim="400000"/>
          </a:ln>
        </p:spPr>
      </p:pic>
    </p:spTree>
    <p:extLst>
      <p:ext uri="{BB962C8B-B14F-4D97-AF65-F5344CB8AC3E}">
        <p14:creationId xmlns:p14="http://schemas.microsoft.com/office/powerpoint/2010/main" val="34571934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BA00C-2EA5-344B-81A4-C4453C972A85}"/>
              </a:ext>
            </a:extLst>
          </p:cNvPr>
          <p:cNvSpPr>
            <a:spLocks noGrp="1"/>
          </p:cNvSpPr>
          <p:nvPr>
            <p:ph type="title"/>
          </p:nvPr>
        </p:nvSpPr>
        <p:spPr/>
        <p:txBody>
          <a:bodyPr/>
          <a:lstStyle/>
          <a:p>
            <a:r>
              <a:rPr lang="en-US" dirty="0"/>
              <a:t>Primitive Assembly</a:t>
            </a:r>
          </a:p>
        </p:txBody>
      </p:sp>
      <p:sp>
        <p:nvSpPr>
          <p:cNvPr id="3" name="Content Placeholder 2">
            <a:extLst>
              <a:ext uri="{FF2B5EF4-FFF2-40B4-BE49-F238E27FC236}">
                <a16:creationId xmlns:a16="http://schemas.microsoft.com/office/drawing/2014/main" id="{D9F77789-F797-074B-911B-41EC9F42FAF5}"/>
              </a:ext>
            </a:extLst>
          </p:cNvPr>
          <p:cNvSpPr>
            <a:spLocks noGrp="1"/>
          </p:cNvSpPr>
          <p:nvPr>
            <p:ph idx="1"/>
          </p:nvPr>
        </p:nvSpPr>
        <p:spPr/>
        <p:txBody>
          <a:bodyPr/>
          <a:lstStyle/>
          <a:p>
            <a:r>
              <a:rPr lang="en-US" dirty="0"/>
              <a:t>Using element array buffer</a:t>
            </a:r>
          </a:p>
          <a:p>
            <a:pPr lvl="1"/>
            <a:r>
              <a:rPr lang="en-US" dirty="0"/>
              <a:t>The same as the buffers used for vertices</a:t>
            </a:r>
          </a:p>
          <a:p>
            <a:pPr lvl="1"/>
            <a:r>
              <a:rPr lang="en-US" dirty="0"/>
              <a:t>Containing vertex index for drawing</a:t>
            </a:r>
          </a:p>
          <a:p>
            <a:pPr lvl="1"/>
            <a:endParaRPr lang="en-US" dirty="0"/>
          </a:p>
        </p:txBody>
      </p:sp>
    </p:spTree>
    <p:extLst>
      <p:ext uri="{BB962C8B-B14F-4D97-AF65-F5344CB8AC3E}">
        <p14:creationId xmlns:p14="http://schemas.microsoft.com/office/powerpoint/2010/main" val="25690949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BA00C-2EA5-344B-81A4-C4453C972A85}"/>
              </a:ext>
            </a:extLst>
          </p:cNvPr>
          <p:cNvSpPr>
            <a:spLocks noGrp="1"/>
          </p:cNvSpPr>
          <p:nvPr>
            <p:ph type="title"/>
          </p:nvPr>
        </p:nvSpPr>
        <p:spPr/>
        <p:txBody>
          <a:bodyPr/>
          <a:lstStyle/>
          <a:p>
            <a:r>
              <a:rPr lang="en-US" dirty="0"/>
              <a:t>Primitive Assembly</a:t>
            </a:r>
          </a:p>
        </p:txBody>
      </p:sp>
      <p:sp>
        <p:nvSpPr>
          <p:cNvPr id="3" name="Content Placeholder 2">
            <a:extLst>
              <a:ext uri="{FF2B5EF4-FFF2-40B4-BE49-F238E27FC236}">
                <a16:creationId xmlns:a16="http://schemas.microsoft.com/office/drawing/2014/main" id="{D9F77789-F797-074B-911B-41EC9F42FAF5}"/>
              </a:ext>
            </a:extLst>
          </p:cNvPr>
          <p:cNvSpPr>
            <a:spLocks noGrp="1"/>
          </p:cNvSpPr>
          <p:nvPr>
            <p:ph idx="1"/>
          </p:nvPr>
        </p:nvSpPr>
        <p:spPr/>
        <p:txBody>
          <a:bodyPr>
            <a:normAutofit lnSpcReduction="10000"/>
          </a:bodyPr>
          <a:lstStyle/>
          <a:p>
            <a:r>
              <a:rPr lang="en-US" dirty="0"/>
              <a:t>Initialization</a:t>
            </a:r>
          </a:p>
          <a:p>
            <a:pPr lvl="1"/>
            <a:r>
              <a:rPr lang="en-US" dirty="0" err="1"/>
              <a:t>ushort</a:t>
            </a:r>
            <a:r>
              <a:rPr lang="en-US" dirty="0"/>
              <a:t> </a:t>
            </a:r>
            <a:r>
              <a:rPr lang="en-US" dirty="0" err="1"/>
              <a:t>pindices</a:t>
            </a:r>
            <a:r>
              <a:rPr lang="en-US" dirty="0"/>
              <a:t>[3];</a:t>
            </a:r>
          </a:p>
          <a:p>
            <a:pPr lvl="1"/>
            <a:r>
              <a:rPr lang="en-US" dirty="0" err="1"/>
              <a:t>pindices</a:t>
            </a:r>
            <a:r>
              <a:rPr lang="en-US" dirty="0"/>
              <a:t>[0] = 0;</a:t>
            </a:r>
          </a:p>
          <a:p>
            <a:pPr lvl="1"/>
            <a:r>
              <a:rPr lang="en-US" dirty="0" err="1"/>
              <a:t>pindices</a:t>
            </a:r>
            <a:r>
              <a:rPr lang="en-US" dirty="0"/>
              <a:t>[1] = 1;</a:t>
            </a:r>
          </a:p>
          <a:p>
            <a:pPr lvl="1"/>
            <a:r>
              <a:rPr lang="en-US" dirty="0" err="1"/>
              <a:t>pindices</a:t>
            </a:r>
            <a:r>
              <a:rPr lang="en-US" dirty="0"/>
              <a:t>[2] = 2;</a:t>
            </a:r>
          </a:p>
          <a:p>
            <a:pPr lvl="1"/>
            <a:r>
              <a:rPr lang="en-US" dirty="0" err="1"/>
              <a:t>glGenBuffers</a:t>
            </a:r>
            <a:r>
              <a:rPr lang="en-US" dirty="0"/>
              <a:t>(1, &amp;</a:t>
            </a:r>
            <a:r>
              <a:rPr lang="en-US" dirty="0" err="1"/>
              <a:t>IndexVBOID</a:t>
            </a:r>
            <a:r>
              <a:rPr lang="en-US" dirty="0"/>
              <a:t>);</a:t>
            </a:r>
          </a:p>
          <a:p>
            <a:pPr lvl="1"/>
            <a:r>
              <a:rPr lang="en-US" dirty="0" err="1"/>
              <a:t>glBindBuffer</a:t>
            </a:r>
            <a:r>
              <a:rPr lang="en-US" dirty="0"/>
              <a:t>(GL_ELEMENT_ARRAY_BUFFER, </a:t>
            </a:r>
            <a:r>
              <a:rPr lang="en-US" dirty="0" err="1"/>
              <a:t>IndexVBOID</a:t>
            </a:r>
            <a:r>
              <a:rPr lang="en-US" dirty="0"/>
              <a:t>);</a:t>
            </a:r>
          </a:p>
          <a:p>
            <a:pPr lvl="1"/>
            <a:r>
              <a:rPr lang="en-US" dirty="0" err="1"/>
              <a:t>glBufferData</a:t>
            </a:r>
            <a:r>
              <a:rPr lang="en-US" dirty="0"/>
              <a:t>(GL_ELEMENT_ARRAY_BUFFER, </a:t>
            </a:r>
            <a:r>
              <a:rPr lang="en-US" b="1" dirty="0" err="1"/>
              <a:t>sizeof</a:t>
            </a:r>
            <a:r>
              <a:rPr lang="en-US" dirty="0"/>
              <a:t>(</a:t>
            </a:r>
            <a:r>
              <a:rPr lang="en-US" dirty="0" err="1"/>
              <a:t>ushort</a:t>
            </a:r>
            <a:r>
              <a:rPr lang="en-US" dirty="0"/>
              <a:t>)*3, </a:t>
            </a:r>
            <a:r>
              <a:rPr lang="en-US" dirty="0" err="1"/>
              <a:t>pindices</a:t>
            </a:r>
            <a:r>
              <a:rPr lang="en-US" dirty="0"/>
              <a:t>, GL_STATIC_DRAW);</a:t>
            </a:r>
          </a:p>
          <a:p>
            <a:r>
              <a:rPr lang="en-US" dirty="0"/>
              <a:t>Rendering</a:t>
            </a:r>
          </a:p>
          <a:p>
            <a:pPr lvl="1"/>
            <a:r>
              <a:rPr lang="en-US" dirty="0" err="1"/>
              <a:t>glBindBuffer</a:t>
            </a:r>
            <a:r>
              <a:rPr lang="en-US" dirty="0"/>
              <a:t>(GL_ELEMENT_ARRAY_BUFFER, </a:t>
            </a:r>
            <a:r>
              <a:rPr lang="en-US" dirty="0" err="1"/>
              <a:t>IndexVBOID</a:t>
            </a:r>
            <a:r>
              <a:rPr lang="en-US" dirty="0"/>
              <a:t>);</a:t>
            </a:r>
          </a:p>
          <a:p>
            <a:pPr lvl="1"/>
            <a:r>
              <a:rPr lang="en-US" dirty="0" err="1"/>
              <a:t>glDrawElements</a:t>
            </a:r>
            <a:r>
              <a:rPr lang="en-US" dirty="0"/>
              <a:t>(GL_TRIANGLES, 3, GL_UNSIGNED_SHORT, 0);</a:t>
            </a:r>
          </a:p>
          <a:p>
            <a:pPr lvl="2"/>
            <a:r>
              <a:rPr lang="en-US" dirty="0"/>
              <a:t>Draw three indexed vertices to compose TRIANGLES</a:t>
            </a:r>
          </a:p>
          <a:p>
            <a:pPr lvl="1"/>
            <a:endParaRPr lang="en-US" dirty="0"/>
          </a:p>
        </p:txBody>
      </p:sp>
    </p:spTree>
    <p:extLst>
      <p:ext uri="{BB962C8B-B14F-4D97-AF65-F5344CB8AC3E}">
        <p14:creationId xmlns:p14="http://schemas.microsoft.com/office/powerpoint/2010/main" val="48648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Polygonal Representation"/>
          <p:cNvSpPr txBox="1">
            <a:spLocks noGrp="1"/>
          </p:cNvSpPr>
          <p:nvPr>
            <p:ph type="title"/>
          </p:nvPr>
        </p:nvSpPr>
        <p:spPr>
          <a:prstGeom prst="rect">
            <a:avLst/>
          </a:prstGeom>
        </p:spPr>
        <p:txBody>
          <a:bodyPr/>
          <a:lstStyle>
            <a:lvl1pPr defTabSz="566674">
              <a:defRPr sz="5626">
                <a:effectLst>
                  <a:outerShdw blurRad="36957" dist="36957" dir="2700000" rotWithShape="0">
                    <a:srgbClr val="000000">
                      <a:alpha val="70000"/>
                    </a:srgbClr>
                  </a:outerShdw>
                </a:effectLst>
              </a:defRPr>
            </a:lvl1pPr>
          </a:lstStyle>
          <a:p>
            <a:r>
              <a:t>Polygonal Representation</a:t>
            </a:r>
          </a:p>
        </p:txBody>
      </p:sp>
      <p:sp>
        <p:nvSpPr>
          <p:cNvPr id="116" name="Advantages…"/>
          <p:cNvSpPr txBox="1">
            <a:spLocks noGrp="1"/>
          </p:cNvSpPr>
          <p:nvPr>
            <p:ph idx="1"/>
          </p:nvPr>
        </p:nvSpPr>
        <p:spPr>
          <a:prstGeom prst="rect">
            <a:avLst/>
          </a:prstGeom>
        </p:spPr>
        <p:txBody>
          <a:bodyPr/>
          <a:lstStyle/>
          <a:p>
            <a:r>
              <a:t>Advantages</a:t>
            </a:r>
          </a:p>
          <a:p>
            <a:pPr lvl="1"/>
            <a:r>
              <a:t>Straightforward</a:t>
            </a:r>
          </a:p>
          <a:p>
            <a:pPr lvl="1"/>
            <a:r>
              <a:t>Simple shading algorithm</a:t>
            </a:r>
          </a:p>
          <a:p>
            <a:r>
              <a:t>Disadvantages</a:t>
            </a:r>
          </a:p>
          <a:p>
            <a:pPr lvl="1"/>
            <a:r>
              <a:t>Not user-friendly but machine-friendly</a:t>
            </a:r>
          </a:p>
          <a:p>
            <a:pPr lvl="2">
              <a:defRPr>
                <a:effectLst/>
              </a:defRPr>
            </a:pPr>
            <a:r>
              <a:t>In current hardware, all kinds of surfaces are converted to polygonal representation for rendering</a:t>
            </a:r>
          </a:p>
          <a:p>
            <a:pPr lvl="2">
              <a:defRPr>
                <a:effectLst/>
              </a:defRPr>
            </a:pPr>
            <a:r>
              <a:t>It is difficult to determine model accuracy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253C-B088-664D-A085-D81E8929E874}"/>
              </a:ext>
            </a:extLst>
          </p:cNvPr>
          <p:cNvSpPr>
            <a:spLocks noGrp="1"/>
          </p:cNvSpPr>
          <p:nvPr>
            <p:ph type="title"/>
          </p:nvPr>
        </p:nvSpPr>
        <p:spPr/>
        <p:txBody>
          <a:bodyPr/>
          <a:lstStyle/>
          <a:p>
            <a:r>
              <a:rPr lang="en-US" dirty="0"/>
              <a:t>Using GLM &amp; vector</a:t>
            </a:r>
          </a:p>
        </p:txBody>
      </p:sp>
      <p:sp>
        <p:nvSpPr>
          <p:cNvPr id="3" name="Content Placeholder 2">
            <a:extLst>
              <a:ext uri="{FF2B5EF4-FFF2-40B4-BE49-F238E27FC236}">
                <a16:creationId xmlns:a16="http://schemas.microsoft.com/office/drawing/2014/main" id="{54ECCFEC-C9D5-0C40-A4B1-6E2D0ACBB4D8}"/>
              </a:ext>
            </a:extLst>
          </p:cNvPr>
          <p:cNvSpPr>
            <a:spLocks noGrp="1"/>
          </p:cNvSpPr>
          <p:nvPr>
            <p:ph idx="1"/>
          </p:nvPr>
        </p:nvSpPr>
        <p:spPr/>
        <p:txBody>
          <a:bodyPr/>
          <a:lstStyle/>
          <a:p>
            <a:r>
              <a:rPr lang="en-US" dirty="0"/>
              <a:t>Typical choice for vertex data</a:t>
            </a:r>
          </a:p>
          <a:p>
            <a:pPr lvl="1"/>
            <a:r>
              <a:rPr lang="en-US" dirty="0"/>
              <a:t>vec3 // good container for 3-vectors</a:t>
            </a:r>
          </a:p>
          <a:p>
            <a:pPr lvl="1"/>
            <a:r>
              <a:rPr lang="en-US" dirty="0" err="1"/>
              <a:t>std</a:t>
            </a:r>
            <a:r>
              <a:rPr lang="en-US" dirty="0"/>
              <a:t>::vector // better choice for array</a:t>
            </a:r>
          </a:p>
          <a:p>
            <a:r>
              <a:rPr lang="en-US" dirty="0"/>
              <a:t>Example</a:t>
            </a:r>
          </a:p>
          <a:p>
            <a:pPr lvl="1"/>
            <a:r>
              <a:rPr lang="en-US" dirty="0" err="1"/>
              <a:t>std</a:t>
            </a:r>
            <a:r>
              <a:rPr lang="en-US" dirty="0"/>
              <a:t>::vector&lt;</a:t>
            </a:r>
            <a:r>
              <a:rPr lang="en-US" dirty="0" err="1"/>
              <a:t>glm</a:t>
            </a:r>
            <a:r>
              <a:rPr lang="en-US" dirty="0"/>
              <a:t>::vec3&gt; vertices;</a:t>
            </a:r>
          </a:p>
          <a:p>
            <a:pPr lvl="1"/>
            <a:r>
              <a:rPr lang="en-US" dirty="0" err="1"/>
              <a:t>vertices.push_back</a:t>
            </a:r>
            <a:r>
              <a:rPr lang="en-US" dirty="0"/>
              <a:t>( </a:t>
            </a:r>
            <a:r>
              <a:rPr lang="en-US" dirty="0" err="1"/>
              <a:t>glm</a:t>
            </a:r>
            <a:r>
              <a:rPr lang="en-US" dirty="0"/>
              <a:t>::vec3( -1.0, -1.0, 0.0 ) );</a:t>
            </a:r>
          </a:p>
          <a:p>
            <a:pPr lvl="1"/>
            <a:r>
              <a:rPr lang="en-US" dirty="0" err="1"/>
              <a:t>vertices.push_back</a:t>
            </a:r>
            <a:r>
              <a:rPr lang="en-US" dirty="0"/>
              <a:t>( </a:t>
            </a:r>
            <a:r>
              <a:rPr lang="en-US" dirty="0" err="1"/>
              <a:t>glm</a:t>
            </a:r>
            <a:r>
              <a:rPr lang="en-US" dirty="0"/>
              <a:t>::vec3(  1.0, -1.0, 0.0 ) );</a:t>
            </a:r>
          </a:p>
          <a:p>
            <a:pPr lvl="1"/>
            <a:r>
              <a:rPr lang="en-US" dirty="0" err="1"/>
              <a:t>vertices.push_back</a:t>
            </a:r>
            <a:r>
              <a:rPr lang="en-US" dirty="0"/>
              <a:t>( </a:t>
            </a:r>
            <a:r>
              <a:rPr lang="en-US" dirty="0" err="1"/>
              <a:t>glm</a:t>
            </a:r>
            <a:r>
              <a:rPr lang="en-US" dirty="0"/>
              <a:t>::vec3( 0.0, 1.0, 0.0 ) );</a:t>
            </a:r>
          </a:p>
          <a:p>
            <a:pPr lvl="1"/>
            <a:r>
              <a:rPr lang="en-US" dirty="0"/>
              <a:t>…</a:t>
            </a:r>
          </a:p>
          <a:p>
            <a:pPr lvl="1"/>
            <a:r>
              <a:rPr lang="en-US" dirty="0" err="1"/>
              <a:t>glBufferData</a:t>
            </a:r>
            <a:r>
              <a:rPr lang="en-US" dirty="0"/>
              <a:t>(GL_ARRAY_BUFFER, </a:t>
            </a:r>
            <a:r>
              <a:rPr lang="en-US" dirty="0" err="1"/>
              <a:t>sizeof</a:t>
            </a:r>
            <a:r>
              <a:rPr lang="en-US" dirty="0"/>
              <a:t>(</a:t>
            </a:r>
            <a:r>
              <a:rPr lang="en-US" dirty="0" err="1"/>
              <a:t>glm</a:t>
            </a:r>
            <a:r>
              <a:rPr lang="en-US" dirty="0"/>
              <a:t>::vec3)*</a:t>
            </a:r>
            <a:r>
              <a:rPr lang="en-US" dirty="0" err="1"/>
              <a:t>vertices.size</a:t>
            </a:r>
            <a:r>
              <a:rPr lang="en-US" dirty="0"/>
              <a:t>(), </a:t>
            </a:r>
            <a:r>
              <a:rPr lang="en-US" dirty="0" err="1"/>
              <a:t>vertices.data</a:t>
            </a:r>
            <a:r>
              <a:rPr lang="en-US" dirty="0"/>
              <a:t>(), GL_STATIC_DRAW);</a:t>
            </a:r>
          </a:p>
          <a:p>
            <a:pPr lvl="1"/>
            <a:endParaRPr lang="en-US" dirty="0"/>
          </a:p>
        </p:txBody>
      </p:sp>
    </p:spTree>
    <p:extLst>
      <p:ext uri="{BB962C8B-B14F-4D97-AF65-F5344CB8AC3E}">
        <p14:creationId xmlns:p14="http://schemas.microsoft.com/office/powerpoint/2010/main" val="30183990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093F-A6B8-904D-8D21-78891ACA89AA}"/>
              </a:ext>
            </a:extLst>
          </p:cNvPr>
          <p:cNvSpPr>
            <a:spLocks noGrp="1"/>
          </p:cNvSpPr>
          <p:nvPr>
            <p:ph type="title"/>
          </p:nvPr>
        </p:nvSpPr>
        <p:spPr/>
        <p:txBody>
          <a:bodyPr/>
          <a:lstStyle/>
          <a:p>
            <a:r>
              <a:rPr lang="en-US" dirty="0"/>
              <a:t>Using GLM &amp; vector</a:t>
            </a:r>
          </a:p>
        </p:txBody>
      </p:sp>
      <p:sp>
        <p:nvSpPr>
          <p:cNvPr id="3" name="Content Placeholder 2">
            <a:extLst>
              <a:ext uri="{FF2B5EF4-FFF2-40B4-BE49-F238E27FC236}">
                <a16:creationId xmlns:a16="http://schemas.microsoft.com/office/drawing/2014/main" id="{DB7AA0D4-FC2C-7A4A-A518-28EA80DFBB4E}"/>
              </a:ext>
            </a:extLst>
          </p:cNvPr>
          <p:cNvSpPr>
            <a:spLocks noGrp="1"/>
          </p:cNvSpPr>
          <p:nvPr>
            <p:ph idx="1"/>
          </p:nvPr>
        </p:nvSpPr>
        <p:spPr/>
        <p:txBody>
          <a:bodyPr/>
          <a:lstStyle/>
          <a:p>
            <a:r>
              <a:rPr lang="en-US" dirty="0"/>
              <a:t>Element Array Buffer</a:t>
            </a:r>
          </a:p>
          <a:p>
            <a:pPr lvl="1"/>
            <a:r>
              <a:rPr lang="en-US" dirty="0"/>
              <a:t>Usually use u16vec3 (3-vector for unsigned short)</a:t>
            </a:r>
          </a:p>
          <a:p>
            <a:pPr lvl="1"/>
            <a:r>
              <a:rPr lang="en-US" dirty="0"/>
              <a:t>Therefore, </a:t>
            </a:r>
            <a:r>
              <a:rPr lang="en-US" dirty="0" err="1"/>
              <a:t>std</a:t>
            </a:r>
            <a:r>
              <a:rPr lang="en-US" dirty="0"/>
              <a:t>::vector&lt;</a:t>
            </a:r>
            <a:r>
              <a:rPr lang="en-US" dirty="0" err="1"/>
              <a:t>glm</a:t>
            </a:r>
            <a:r>
              <a:rPr lang="en-US" dirty="0"/>
              <a:t>::u16vec3&gt; indices;</a:t>
            </a:r>
          </a:p>
          <a:p>
            <a:pPr lvl="1"/>
            <a:r>
              <a:rPr lang="en-US" dirty="0" err="1"/>
              <a:t>indices.push_back</a:t>
            </a:r>
            <a:r>
              <a:rPr lang="en-US" dirty="0"/>
              <a:t>( </a:t>
            </a:r>
            <a:r>
              <a:rPr lang="en-US" dirty="0" err="1"/>
              <a:t>glm</a:t>
            </a:r>
            <a:r>
              <a:rPr lang="en-US" dirty="0"/>
              <a:t>::u16vec3(0,1,2) );</a:t>
            </a:r>
          </a:p>
          <a:p>
            <a:pPr lvl="1"/>
            <a:r>
              <a:rPr lang="en-US" dirty="0"/>
              <a:t>…</a:t>
            </a:r>
          </a:p>
          <a:p>
            <a:pPr lvl="1"/>
            <a:r>
              <a:rPr lang="en-US" dirty="0" err="1"/>
              <a:t>glBufferData</a:t>
            </a:r>
            <a:r>
              <a:rPr lang="en-US" dirty="0"/>
              <a:t>(GL_ELEMENT_ARRAY_BUFFER, </a:t>
            </a:r>
            <a:r>
              <a:rPr lang="en-US" dirty="0" err="1"/>
              <a:t>sizeof</a:t>
            </a:r>
            <a:r>
              <a:rPr lang="en-US" dirty="0"/>
              <a:t>(</a:t>
            </a:r>
            <a:r>
              <a:rPr lang="en-US" dirty="0" err="1"/>
              <a:t>glm</a:t>
            </a:r>
            <a:r>
              <a:rPr lang="en-US" dirty="0"/>
              <a:t>::u16vec3)*</a:t>
            </a:r>
            <a:r>
              <a:rPr lang="en-US" dirty="0" err="1"/>
              <a:t>indices.size</a:t>
            </a:r>
            <a:r>
              <a:rPr lang="en-US" dirty="0"/>
              <a:t>(), </a:t>
            </a:r>
            <a:r>
              <a:rPr lang="en-US" dirty="0" err="1"/>
              <a:t>indices.data</a:t>
            </a:r>
            <a:r>
              <a:rPr lang="en-US" dirty="0"/>
              <a:t>(), GL_STATIC_DRAW);</a:t>
            </a:r>
          </a:p>
          <a:p>
            <a:pPr lvl="1"/>
            <a:endParaRPr lang="en-US" dirty="0"/>
          </a:p>
        </p:txBody>
      </p:sp>
    </p:spTree>
    <p:extLst>
      <p:ext uri="{BB962C8B-B14F-4D97-AF65-F5344CB8AC3E}">
        <p14:creationId xmlns:p14="http://schemas.microsoft.com/office/powerpoint/2010/main" val="13014612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AB06-FEE6-B143-8247-9D7CD0C4741D}"/>
              </a:ext>
            </a:extLst>
          </p:cNvPr>
          <p:cNvSpPr>
            <a:spLocks noGrp="1"/>
          </p:cNvSpPr>
          <p:nvPr>
            <p:ph type="title"/>
          </p:nvPr>
        </p:nvSpPr>
        <p:spPr/>
        <p:txBody>
          <a:bodyPr/>
          <a:lstStyle/>
          <a:p>
            <a:r>
              <a:rPr lang="en-US" dirty="0"/>
              <a:t>Assignment #1</a:t>
            </a:r>
          </a:p>
        </p:txBody>
      </p:sp>
      <p:sp>
        <p:nvSpPr>
          <p:cNvPr id="3" name="Content Placeholder 2">
            <a:extLst>
              <a:ext uri="{FF2B5EF4-FFF2-40B4-BE49-F238E27FC236}">
                <a16:creationId xmlns:a16="http://schemas.microsoft.com/office/drawing/2014/main" id="{3AB38437-C9CB-3247-A932-839ADE8BB48F}"/>
              </a:ext>
            </a:extLst>
          </p:cNvPr>
          <p:cNvSpPr>
            <a:spLocks noGrp="1"/>
          </p:cNvSpPr>
          <p:nvPr>
            <p:ph idx="1"/>
          </p:nvPr>
        </p:nvSpPr>
        <p:spPr/>
        <p:txBody>
          <a:bodyPr/>
          <a:lstStyle/>
          <a:p>
            <a:r>
              <a:rPr lang="en-US" dirty="0"/>
              <a:t>Draw a red circle</a:t>
            </a:r>
          </a:p>
          <a:p>
            <a:r>
              <a:rPr lang="en-US" dirty="0"/>
              <a:t>Hint (For using primitive of GL_TRIANGLES)</a:t>
            </a:r>
          </a:p>
          <a:p>
            <a:pPr lvl="1"/>
            <a:r>
              <a:rPr lang="en-US" dirty="0"/>
              <a:t>Center vertex: (0,0,0)</a:t>
            </a:r>
          </a:p>
          <a:p>
            <a:pPr lvl="2"/>
            <a:r>
              <a:rPr lang="en-US" dirty="0"/>
              <a:t>Say that it is the first (0-th) vertex</a:t>
            </a:r>
          </a:p>
          <a:p>
            <a:pPr lvl="1"/>
            <a:r>
              <a:rPr lang="en-US" dirty="0"/>
              <a:t>Boundary vertex position</a:t>
            </a:r>
            <a:br>
              <a:rPr lang="en-US" dirty="0"/>
            </a:br>
            <a:r>
              <a:rPr lang="en-US" dirty="0"/>
              <a:t>	r*</a:t>
            </a:r>
            <a:r>
              <a:rPr lang="en-US" dirty="0" err="1"/>
              <a:t>glm</a:t>
            </a:r>
            <a:r>
              <a:rPr lang="en-US" dirty="0"/>
              <a:t>::vec3(cos(theta), sin(theta),0)</a:t>
            </a:r>
            <a:br>
              <a:rPr lang="en-US" dirty="0"/>
            </a:br>
            <a:r>
              <a:rPr lang="en-US" dirty="0"/>
              <a:t>       where 0≤theta&lt;2*PI</a:t>
            </a:r>
          </a:p>
          <a:p>
            <a:pPr lvl="1"/>
            <a:r>
              <a:rPr lang="en-US" dirty="0"/>
              <a:t>Vertex indices for a triangle: (0, k, k+1)</a:t>
            </a:r>
          </a:p>
          <a:p>
            <a:pPr lvl="1"/>
            <a:r>
              <a:rPr lang="en-US" dirty="0"/>
              <a:t>If k==n, (0, k, 1)</a:t>
            </a:r>
          </a:p>
        </p:txBody>
      </p:sp>
      <p:pic>
        <p:nvPicPr>
          <p:cNvPr id="4" name="Picture 3">
            <a:extLst>
              <a:ext uri="{FF2B5EF4-FFF2-40B4-BE49-F238E27FC236}">
                <a16:creationId xmlns:a16="http://schemas.microsoft.com/office/drawing/2014/main" id="{FFB0015A-D066-2C4A-B49D-2775CF3234B4}"/>
              </a:ext>
            </a:extLst>
          </p:cNvPr>
          <p:cNvPicPr>
            <a:picLocks noChangeAspect="1"/>
          </p:cNvPicPr>
          <p:nvPr/>
        </p:nvPicPr>
        <p:blipFill>
          <a:blip r:embed="rId2"/>
          <a:stretch>
            <a:fillRect/>
          </a:stretch>
        </p:blipFill>
        <p:spPr>
          <a:xfrm>
            <a:off x="11367974" y="5633358"/>
            <a:ext cx="3073670" cy="3111500"/>
          </a:xfrm>
          <a:prstGeom prst="rect">
            <a:avLst/>
          </a:prstGeom>
        </p:spPr>
      </p:pic>
    </p:spTree>
    <p:extLst>
      <p:ext uri="{BB962C8B-B14F-4D97-AF65-F5344CB8AC3E}">
        <p14:creationId xmlns:p14="http://schemas.microsoft.com/office/powerpoint/2010/main" val="2509091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018BA-060C-454E-B645-96E74E9F40F2}"/>
              </a:ext>
            </a:extLst>
          </p:cNvPr>
          <p:cNvSpPr>
            <a:spLocks noGrp="1"/>
          </p:cNvSpPr>
          <p:nvPr>
            <p:ph type="title"/>
          </p:nvPr>
        </p:nvSpPr>
        <p:spPr/>
        <p:txBody>
          <a:bodyPr/>
          <a:lstStyle/>
          <a:p>
            <a:r>
              <a:rPr lang="en-US" dirty="0"/>
              <a:t>Example</a:t>
            </a:r>
          </a:p>
        </p:txBody>
      </p:sp>
      <p:sp>
        <p:nvSpPr>
          <p:cNvPr id="6" name="Content Placeholder 5">
            <a:extLst>
              <a:ext uri="{FF2B5EF4-FFF2-40B4-BE49-F238E27FC236}">
                <a16:creationId xmlns:a16="http://schemas.microsoft.com/office/drawing/2014/main" id="{C2EBEB48-9848-0941-922E-E6F353E7F5D2}"/>
              </a:ext>
            </a:extLst>
          </p:cNvPr>
          <p:cNvSpPr>
            <a:spLocks noGrp="1"/>
          </p:cNvSpPr>
          <p:nvPr>
            <p:ph idx="1"/>
          </p:nvPr>
        </p:nvSpPr>
        <p:spPr/>
        <p:txBody>
          <a:bodyPr/>
          <a:lstStyle/>
          <a:p>
            <a:r>
              <a:rPr lang="en-US" dirty="0"/>
              <a:t> </a:t>
            </a:r>
          </a:p>
        </p:txBody>
      </p:sp>
      <p:pic>
        <p:nvPicPr>
          <p:cNvPr id="8" name="Picture 7">
            <a:extLst>
              <a:ext uri="{FF2B5EF4-FFF2-40B4-BE49-F238E27FC236}">
                <a16:creationId xmlns:a16="http://schemas.microsoft.com/office/drawing/2014/main" id="{B614320A-9CDB-3F49-98A4-AE020B771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2421" y="2877350"/>
            <a:ext cx="10147426" cy="5124450"/>
          </a:xfrm>
          <a:prstGeom prst="rect">
            <a:avLst/>
          </a:prstGeom>
        </p:spPr>
      </p:pic>
    </p:spTree>
    <p:extLst>
      <p:ext uri="{BB962C8B-B14F-4D97-AF65-F5344CB8AC3E}">
        <p14:creationId xmlns:p14="http://schemas.microsoft.com/office/powerpoint/2010/main" val="3582701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392EE-4D7A-8548-9762-05A417E26859}"/>
              </a:ext>
            </a:extLst>
          </p:cNvPr>
          <p:cNvSpPr>
            <a:spLocks noGrp="1"/>
          </p:cNvSpPr>
          <p:nvPr>
            <p:ph type="title"/>
          </p:nvPr>
        </p:nvSpPr>
        <p:spPr/>
        <p:txBody>
          <a:bodyPr/>
          <a:lstStyle/>
          <a:p>
            <a:r>
              <a:rPr lang="en-US" dirty="0"/>
              <a:t>Polygon Precision</a:t>
            </a:r>
          </a:p>
        </p:txBody>
      </p:sp>
      <p:pic>
        <p:nvPicPr>
          <p:cNvPr id="5" name="Content Placeholder 4">
            <a:extLst>
              <a:ext uri="{FF2B5EF4-FFF2-40B4-BE49-F238E27FC236}">
                <a16:creationId xmlns:a16="http://schemas.microsoft.com/office/drawing/2014/main" id="{D0983737-708E-5742-93AF-84794945C5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6400" y="2042319"/>
            <a:ext cx="6438900" cy="6794500"/>
          </a:xfrm>
        </p:spPr>
      </p:pic>
    </p:spTree>
    <p:extLst>
      <p:ext uri="{BB962C8B-B14F-4D97-AF65-F5344CB8AC3E}">
        <p14:creationId xmlns:p14="http://schemas.microsoft.com/office/powerpoint/2010/main" val="1813593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6930-C293-8A47-AED1-603937732E9E}"/>
              </a:ext>
            </a:extLst>
          </p:cNvPr>
          <p:cNvSpPr>
            <a:spLocks noGrp="1"/>
          </p:cNvSpPr>
          <p:nvPr>
            <p:ph type="title"/>
          </p:nvPr>
        </p:nvSpPr>
        <p:spPr/>
        <p:txBody>
          <a:bodyPr/>
          <a:lstStyle/>
          <a:p>
            <a:r>
              <a:rPr lang="en-US" dirty="0"/>
              <a:t>High Poly Example</a:t>
            </a:r>
          </a:p>
        </p:txBody>
      </p:sp>
      <p:pic>
        <p:nvPicPr>
          <p:cNvPr id="5" name="Content Placeholder 4">
            <a:extLst>
              <a:ext uri="{FF2B5EF4-FFF2-40B4-BE49-F238E27FC236}">
                <a16:creationId xmlns:a16="http://schemas.microsoft.com/office/drawing/2014/main" id="{9F466249-B570-4A45-B276-84649CC767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4684" y="1538288"/>
            <a:ext cx="7102332" cy="7802562"/>
          </a:xfrm>
        </p:spPr>
      </p:pic>
    </p:spTree>
    <p:extLst>
      <p:ext uri="{BB962C8B-B14F-4D97-AF65-F5344CB8AC3E}">
        <p14:creationId xmlns:p14="http://schemas.microsoft.com/office/powerpoint/2010/main" val="1865369738"/>
      </p:ext>
    </p:extLst>
  </p:cSld>
  <p:clrMapOvr>
    <a:masterClrMapping/>
  </p:clrMapOvr>
</p:sld>
</file>

<file path=ppt/theme/theme1.xml><?xml version="1.0" encoding="utf-8"?>
<a:theme xmlns:a="http://schemas.openxmlformats.org/drawingml/2006/main" name="AU2018">
  <a:themeElements>
    <a:clrScheme name="Custom 1">
      <a:dk1>
        <a:srgbClr val="000000"/>
      </a:dk1>
      <a:lt1>
        <a:srgbClr val="FFFFFF"/>
      </a:lt1>
      <a:dk2>
        <a:srgbClr val="005AAB"/>
      </a:dk2>
      <a:lt2>
        <a:srgbClr val="8FBAE1"/>
      </a:lt2>
      <a:accent1>
        <a:srgbClr val="BE8817"/>
      </a:accent1>
      <a:accent2>
        <a:srgbClr val="F3A11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AU2018" id="{A89B3544-595A-1F47-8EA6-1B3E44064893}" vid="{E7910C31-34D1-8B44-8F93-1AB1BECF67F0}"/>
    </a:ext>
  </a:extLst>
</a:theme>
</file>

<file path=ppt/theme/theme2.xml><?xml version="1.0" encoding="utf-8"?>
<a:theme xmlns:a="http://schemas.openxmlformats.org/drawingml/2006/main" name="Showroom">
  <a:themeElements>
    <a:clrScheme name="Showroom">
      <a:dk1>
        <a:srgbClr val="000000"/>
      </a:dk1>
      <a:lt1>
        <a:srgbClr val="FFFFFF"/>
      </a:lt1>
      <a:dk2>
        <a:srgbClr val="484D4B"/>
      </a:dk2>
      <a:lt2>
        <a:srgbClr val="A5A5A5"/>
      </a:lt2>
      <a:accent1>
        <a:srgbClr val="669AA4"/>
      </a:accent1>
      <a:accent2>
        <a:srgbClr val="930706"/>
      </a:accent2>
      <a:accent3>
        <a:srgbClr val="CC4C0E"/>
      </a:accent3>
      <a:accent4>
        <a:srgbClr val="88845E"/>
      </a:accent4>
      <a:accent5>
        <a:srgbClr val="CF8616"/>
      </a:accent5>
      <a:accent6>
        <a:srgbClr val="4E576B"/>
      </a:accent6>
      <a:hlink>
        <a:srgbClr val="0000FF"/>
      </a:hlink>
      <a:folHlink>
        <a:srgbClr val="FF00FF"/>
      </a:folHlink>
    </a:clrScheme>
    <a:fontScheme name="Showroom">
      <a:majorFont>
        <a:latin typeface="Gill Sans"/>
        <a:ea typeface="Gill Sans"/>
        <a:cs typeface="Gill Sans"/>
      </a:majorFont>
      <a:minorFont>
        <a:latin typeface="Gill Sans"/>
        <a:ea typeface="Gill Sans"/>
        <a:cs typeface="Gill Sans"/>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7472"/>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84D4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1" u="none" strike="noStrike" cap="none" spc="0" normalizeH="0" baseline="0">
            <a:ln>
              <a:noFill/>
            </a:ln>
            <a:solidFill>
              <a:srgbClr val="414141"/>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AU2018</Template>
  <TotalTime>7207</TotalTime>
  <Words>2557</Words>
  <Application>Microsoft Macintosh PowerPoint</Application>
  <PresentationFormat>Custom</PresentationFormat>
  <Paragraphs>444</Paragraphs>
  <Slides>62</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굴림</vt:lpstr>
      <vt:lpstr>Avenir Roman</vt:lpstr>
      <vt:lpstr>Calibri</vt:lpstr>
      <vt:lpstr>Calibri Light</vt:lpstr>
      <vt:lpstr>Consolas</vt:lpstr>
      <vt:lpstr>Gill Sans Light</vt:lpstr>
      <vt:lpstr>Helvetica</vt:lpstr>
      <vt:lpstr>AU2018</vt:lpstr>
      <vt:lpstr>8. 3D Object Modeling</vt:lpstr>
      <vt:lpstr>Reading</vt:lpstr>
      <vt:lpstr>Contents</vt:lpstr>
      <vt:lpstr>Modeling and Representation</vt:lpstr>
      <vt:lpstr>Polygonal Representation</vt:lpstr>
      <vt:lpstr>Polygonal Representation</vt:lpstr>
      <vt:lpstr>Example</vt:lpstr>
      <vt:lpstr>Polygon Precision</vt:lpstr>
      <vt:lpstr>High Poly Example</vt:lpstr>
      <vt:lpstr>Elements</vt:lpstr>
      <vt:lpstr>Face Attributes</vt:lpstr>
      <vt:lpstr>Edge Attributes</vt:lpstr>
      <vt:lpstr>Vertex Attributes</vt:lpstr>
      <vt:lpstr>Why Triangle</vt:lpstr>
      <vt:lpstr>Mesh Data Structures</vt:lpstr>
      <vt:lpstr>Face Set (STL)</vt:lpstr>
      <vt:lpstr>Shared Vertex (OBJ, OFF)</vt:lpstr>
      <vt:lpstr>Halfedge</vt:lpstr>
      <vt:lpstr>One-Ring Traversal (Halfedge)</vt:lpstr>
      <vt:lpstr>One-Ring Traversal (Halfedge)</vt:lpstr>
      <vt:lpstr>One-Ring Traversal (Halfedge)</vt:lpstr>
      <vt:lpstr>One-Ring Traversal (Halfedge)</vt:lpstr>
      <vt:lpstr>One-Ring Traversal (Halfedge)</vt:lpstr>
      <vt:lpstr>One-Ring Traversal (Halfedge)</vt:lpstr>
      <vt:lpstr>Halfedge-Based Libraries</vt:lpstr>
      <vt:lpstr>Sweep Representation</vt:lpstr>
      <vt:lpstr>Sweep Representation</vt:lpstr>
      <vt:lpstr>Procedural Polygon Mesh Objects </vt:lpstr>
      <vt:lpstr>Fractal Example: The Koch Snowflake</vt:lpstr>
      <vt:lpstr>Fractal Example: Fern</vt:lpstr>
      <vt:lpstr>CSG (Constructive Solid Geometry)</vt:lpstr>
      <vt:lpstr>CSG Tree</vt:lpstr>
      <vt:lpstr>CSG – Complex parts</vt:lpstr>
      <vt:lpstr>Drawbacks of CSG</vt:lpstr>
      <vt:lpstr>Space Subdivision: Quadtree</vt:lpstr>
      <vt:lpstr>Octree</vt:lpstr>
      <vt:lpstr>Few Objects, High Polygon Count</vt:lpstr>
      <vt:lpstr>BSP Trees</vt:lpstr>
      <vt:lpstr>Representation of Polygons</vt:lpstr>
      <vt:lpstr>BSP Tree</vt:lpstr>
      <vt:lpstr>BSP Tree</vt:lpstr>
      <vt:lpstr>Voxel Objects</vt:lpstr>
      <vt:lpstr>Implicit Surface</vt:lpstr>
      <vt:lpstr>Implicit Surface</vt:lpstr>
      <vt:lpstr>Implicit Surface</vt:lpstr>
      <vt:lpstr>In Practice</vt:lpstr>
      <vt:lpstr>Geometry Specification</vt:lpstr>
      <vt:lpstr>Vertex Specification</vt:lpstr>
      <vt:lpstr>Major Terms</vt:lpstr>
      <vt:lpstr>Vertex Buffer Object</vt:lpstr>
      <vt:lpstr>Vertex Buffer Array</vt:lpstr>
      <vt:lpstr>Rendering</vt:lpstr>
      <vt:lpstr>Source Code Example</vt:lpstr>
      <vt:lpstr>Source Code Example</vt:lpstr>
      <vt:lpstr>Primitive Assembly</vt:lpstr>
      <vt:lpstr>Primitive Assembly</vt:lpstr>
      <vt:lpstr>Shared Vertex (OBJ, OFF)</vt:lpstr>
      <vt:lpstr>Primitive Assembly</vt:lpstr>
      <vt:lpstr>Primitive Assembly</vt:lpstr>
      <vt:lpstr>Using GLM &amp; vector</vt:lpstr>
      <vt:lpstr>Using GLM &amp; vector</vt:lpstr>
      <vt:lpstr>Assignment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 3D Object Modeling</dc:title>
  <cp:lastModifiedBy>신현준</cp:lastModifiedBy>
  <cp:revision>24</cp:revision>
  <dcterms:modified xsi:type="dcterms:W3CDTF">2020-09-23T12:09:26Z</dcterms:modified>
</cp:coreProperties>
</file>